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  <p:sldMasterId id="2147483673" r:id="rId5"/>
    <p:sldMasterId id="2147483686" r:id="rId6"/>
    <p:sldMasterId id="2147483700" r:id="rId7"/>
  </p:sldMasterIdLst>
  <p:notesMasterIdLst>
    <p:notesMasterId r:id="rId33"/>
  </p:notesMasterIdLst>
  <p:handoutMasterIdLst>
    <p:handoutMasterId r:id="rId34"/>
  </p:handoutMasterIdLst>
  <p:sldIdLst>
    <p:sldId id="1007" r:id="rId8"/>
    <p:sldId id="1008" r:id="rId9"/>
    <p:sldId id="1009" r:id="rId10"/>
    <p:sldId id="1010" r:id="rId11"/>
    <p:sldId id="1011" r:id="rId12"/>
    <p:sldId id="1012" r:id="rId13"/>
    <p:sldId id="1013" r:id="rId14"/>
    <p:sldId id="1014" r:id="rId15"/>
    <p:sldId id="1015" r:id="rId16"/>
    <p:sldId id="1019" r:id="rId17"/>
    <p:sldId id="1016" r:id="rId18"/>
    <p:sldId id="1020" r:id="rId19"/>
    <p:sldId id="1017" r:id="rId20"/>
    <p:sldId id="1029" r:id="rId21"/>
    <p:sldId id="1018" r:id="rId22"/>
    <p:sldId id="1028" r:id="rId23"/>
    <p:sldId id="1021" r:id="rId24"/>
    <p:sldId id="1022" r:id="rId25"/>
    <p:sldId id="1023" r:id="rId26"/>
    <p:sldId id="1025" r:id="rId27"/>
    <p:sldId id="1026" r:id="rId28"/>
    <p:sldId id="1030" r:id="rId29"/>
    <p:sldId id="1027" r:id="rId30"/>
    <p:sldId id="1031" r:id="rId31"/>
    <p:sldId id="1024" r:id="rId32"/>
  </p:sldIdLst>
  <p:sldSz cx="9144000" cy="6858000" type="screen4x3"/>
  <p:notesSz cx="7010400" cy="9296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33CC"/>
    <a:srgbClr val="ED03F3"/>
    <a:srgbClr val="0099CC"/>
    <a:srgbClr val="996600"/>
    <a:srgbClr val="FF99FF"/>
    <a:srgbClr val="333300"/>
    <a:srgbClr val="996633"/>
    <a:srgbClr val="CC66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13" autoAdjust="0"/>
    <p:restoredTop sz="99875" autoAdjust="0"/>
  </p:normalViewPr>
  <p:slideViewPr>
    <p:cSldViewPr>
      <p:cViewPr varScale="1">
        <p:scale>
          <a:sx n="116" d="100"/>
          <a:sy n="116" d="100"/>
        </p:scale>
        <p:origin x="18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116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4F72E-D6B5-41AC-85CC-F55AFB752DD0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503EFB8E-EFF1-4D82-B72C-CFFCE78D37B9}">
      <dgm:prSet phldrT="[Tekst]" custT="1"/>
      <dgm:spPr/>
      <dgm:t>
        <a:bodyPr/>
        <a:lstStyle/>
        <a:p>
          <a:r>
            <a:rPr lang="pl-PL" sz="1600" b="1" dirty="0" smtClean="0">
              <a:latin typeface="Calibri" panose="020F0502020204030204" pitchFamily="34" charset="0"/>
            </a:rPr>
            <a:t>1. Dane identyfikacyjne oferenta</a:t>
          </a:r>
          <a:endParaRPr lang="pl-PL" sz="1600" b="1" dirty="0">
            <a:latin typeface="Calibri" panose="020F0502020204030204" pitchFamily="34" charset="0"/>
          </a:endParaRPr>
        </a:p>
      </dgm:t>
    </dgm:pt>
    <dgm:pt modelId="{8F55213A-0DCD-44AF-B0F4-4D1F4731FDC9}" type="parTrans" cxnId="{1F571DDC-8874-480F-B3BC-2874AFD96AAD}">
      <dgm:prSet/>
      <dgm:spPr/>
      <dgm:t>
        <a:bodyPr/>
        <a:lstStyle/>
        <a:p>
          <a:endParaRPr lang="pl-PL"/>
        </a:p>
      </dgm:t>
    </dgm:pt>
    <dgm:pt modelId="{C591A262-CCA1-4539-8CB1-B86F383F9FE7}" type="sibTrans" cxnId="{1F571DDC-8874-480F-B3BC-2874AFD96AAD}">
      <dgm:prSet/>
      <dgm:spPr/>
      <dgm:t>
        <a:bodyPr/>
        <a:lstStyle/>
        <a:p>
          <a:endParaRPr lang="pl-PL"/>
        </a:p>
      </dgm:t>
    </dgm:pt>
    <dgm:pt modelId="{03AE550B-0284-41F4-94D5-3513C8FC7A2A}">
      <dgm:prSet phldrT="[Tekst]" custT="1"/>
      <dgm:spPr/>
      <dgm:t>
        <a:bodyPr/>
        <a:lstStyle/>
        <a:p>
          <a:r>
            <a:rPr lang="pl-PL" sz="1600" b="1" dirty="0" smtClean="0">
              <a:latin typeface="Calibri" panose="020F0502020204030204" pitchFamily="34" charset="0"/>
            </a:rPr>
            <a:t>2. Wykaz podwykonawców z informacją o umowach podwykonawstwa </a:t>
          </a:r>
          <a:endParaRPr lang="pl-PL" sz="1600" b="1" dirty="0">
            <a:latin typeface="Calibri" panose="020F0502020204030204" pitchFamily="34" charset="0"/>
          </a:endParaRPr>
        </a:p>
      </dgm:t>
    </dgm:pt>
    <dgm:pt modelId="{DF4624E4-7152-4591-9132-3C764C19E155}" type="parTrans" cxnId="{2B403F6B-391A-4267-A186-3AF67A93C9CF}">
      <dgm:prSet/>
      <dgm:spPr/>
      <dgm:t>
        <a:bodyPr/>
        <a:lstStyle/>
        <a:p>
          <a:endParaRPr lang="pl-PL"/>
        </a:p>
      </dgm:t>
    </dgm:pt>
    <dgm:pt modelId="{62665045-5646-4E26-83C4-355F8E1760D7}" type="sibTrans" cxnId="{2B403F6B-391A-4267-A186-3AF67A93C9CF}">
      <dgm:prSet/>
      <dgm:spPr/>
      <dgm:t>
        <a:bodyPr/>
        <a:lstStyle/>
        <a:p>
          <a:endParaRPr lang="pl-PL"/>
        </a:p>
      </dgm:t>
    </dgm:pt>
    <dgm:pt modelId="{3BADA554-1722-4E3B-BE61-C247068AD3EB}">
      <dgm:prSet phldrT="[Tekst]" custT="1"/>
      <dgm:spPr/>
      <dgm:t>
        <a:bodyPr/>
        <a:lstStyle/>
        <a:p>
          <a:r>
            <a:rPr lang="pl-PL" sz="1600" b="1" dirty="0" smtClean="0">
              <a:latin typeface="Calibri" panose="020F0502020204030204" pitchFamily="34" charset="0"/>
            </a:rPr>
            <a:t>3. Wykaz personelu z opisem kompetencji </a:t>
          </a:r>
          <a:endParaRPr lang="pl-PL" sz="1600" b="1" dirty="0">
            <a:latin typeface="Calibri" panose="020F0502020204030204" pitchFamily="34" charset="0"/>
          </a:endParaRPr>
        </a:p>
      </dgm:t>
    </dgm:pt>
    <dgm:pt modelId="{9090A899-BED9-4622-838F-330BA328F909}" type="parTrans" cxnId="{33707839-270E-480C-9ABD-F65B885BEE87}">
      <dgm:prSet/>
      <dgm:spPr/>
      <dgm:t>
        <a:bodyPr/>
        <a:lstStyle/>
        <a:p>
          <a:endParaRPr lang="pl-PL"/>
        </a:p>
      </dgm:t>
    </dgm:pt>
    <dgm:pt modelId="{E7E84BDC-19BD-4923-ABC6-0B3ECF2BB99A}" type="sibTrans" cxnId="{33707839-270E-480C-9ABD-F65B885BEE87}">
      <dgm:prSet/>
      <dgm:spPr/>
      <dgm:t>
        <a:bodyPr/>
        <a:lstStyle/>
        <a:p>
          <a:endParaRPr lang="pl-PL"/>
        </a:p>
      </dgm:t>
    </dgm:pt>
    <dgm:pt modelId="{B6E5B58C-2460-4050-99FE-BB229BFB6F12}">
      <dgm:prSet phldrT="[Tekst]" custT="1"/>
      <dgm:spPr/>
      <dgm:t>
        <a:bodyPr/>
        <a:lstStyle/>
        <a:p>
          <a:r>
            <a:rPr lang="pl-PL" sz="1600" b="1" dirty="0" smtClean="0">
              <a:latin typeface="Calibri" panose="020F0502020204030204" pitchFamily="34" charset="0"/>
            </a:rPr>
            <a:t>4. Wykaz zasobów (sprzętu, pojazdów, pomieszczeń)</a:t>
          </a:r>
          <a:endParaRPr lang="pl-PL" sz="1600" b="1" dirty="0">
            <a:latin typeface="Calibri" panose="020F0502020204030204" pitchFamily="34" charset="0"/>
          </a:endParaRPr>
        </a:p>
      </dgm:t>
    </dgm:pt>
    <dgm:pt modelId="{3BDE5CE0-1A9E-48F2-9FEB-9EC0524A76AE}" type="parTrans" cxnId="{04F3E2C4-558A-46DC-A527-C7F811039005}">
      <dgm:prSet/>
      <dgm:spPr/>
      <dgm:t>
        <a:bodyPr/>
        <a:lstStyle/>
        <a:p>
          <a:endParaRPr lang="pl-PL"/>
        </a:p>
      </dgm:t>
    </dgm:pt>
    <dgm:pt modelId="{CB11C6E1-0D51-4126-B181-6349BAF54002}" type="sibTrans" cxnId="{04F3E2C4-558A-46DC-A527-C7F811039005}">
      <dgm:prSet/>
      <dgm:spPr/>
      <dgm:t>
        <a:bodyPr/>
        <a:lstStyle/>
        <a:p>
          <a:endParaRPr lang="pl-PL"/>
        </a:p>
      </dgm:t>
    </dgm:pt>
    <dgm:pt modelId="{62D698F7-E651-4FA2-A6E3-7215E3E5585B}">
      <dgm:prSet phldrT="[Tekst]" custT="1"/>
      <dgm:spPr/>
      <dgm:t>
        <a:bodyPr/>
        <a:lstStyle/>
        <a:p>
          <a:r>
            <a:rPr lang="pl-PL" sz="1600" b="1" dirty="0" smtClean="0">
              <a:latin typeface="Calibri" panose="020F0502020204030204" pitchFamily="34" charset="0"/>
            </a:rPr>
            <a:t>5. Wykaz miejsc udzielania świadczeń</a:t>
          </a:r>
          <a:endParaRPr lang="pl-PL" sz="1600" b="1" dirty="0">
            <a:latin typeface="Calibri" panose="020F0502020204030204" pitchFamily="34" charset="0"/>
          </a:endParaRPr>
        </a:p>
      </dgm:t>
    </dgm:pt>
    <dgm:pt modelId="{F0D2F5C2-CDB5-446C-BC64-3E0596BE0A13}" type="parTrans" cxnId="{C7FDA8A3-9B32-44A5-9858-6DE704323D62}">
      <dgm:prSet/>
      <dgm:spPr/>
      <dgm:t>
        <a:bodyPr/>
        <a:lstStyle/>
        <a:p>
          <a:endParaRPr lang="pl-PL"/>
        </a:p>
      </dgm:t>
    </dgm:pt>
    <dgm:pt modelId="{CF46117D-F49A-4128-B109-8EFCD5984147}" type="sibTrans" cxnId="{C7FDA8A3-9B32-44A5-9858-6DE704323D62}">
      <dgm:prSet/>
      <dgm:spPr/>
      <dgm:t>
        <a:bodyPr/>
        <a:lstStyle/>
        <a:p>
          <a:endParaRPr lang="pl-PL"/>
        </a:p>
      </dgm:t>
    </dgm:pt>
    <dgm:pt modelId="{27D79B89-5462-4C82-A8DC-EAEF219CAE52}" type="pres">
      <dgm:prSet presAssocID="{AA14F72E-D6B5-41AC-85CC-F55AFB752DD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692E9A3-52DF-46B4-9643-0A489DE68CA7}" type="pres">
      <dgm:prSet presAssocID="{503EFB8E-EFF1-4D82-B72C-CFFCE78D37B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FE4FEC-801D-436F-B50A-94E7C3B56FD8}" type="pres">
      <dgm:prSet presAssocID="{C591A262-CCA1-4539-8CB1-B86F383F9FE7}" presName="sibTrans" presStyleCnt="0"/>
      <dgm:spPr/>
    </dgm:pt>
    <dgm:pt modelId="{1EEEF14F-2EED-4CBA-A786-1E5C0558E5EF}" type="pres">
      <dgm:prSet presAssocID="{03AE550B-0284-41F4-94D5-3513C8FC7A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7562536-6A95-4BF7-BDD3-EBBC8A97067F}" type="pres">
      <dgm:prSet presAssocID="{62665045-5646-4E26-83C4-355F8E1760D7}" presName="sibTrans" presStyleCnt="0"/>
      <dgm:spPr/>
    </dgm:pt>
    <dgm:pt modelId="{47874564-9CA8-4319-8223-B605D7096788}" type="pres">
      <dgm:prSet presAssocID="{3BADA554-1722-4E3B-BE61-C247068AD3E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0843BB-FD3D-498A-8FFD-6CDE6275419B}" type="pres">
      <dgm:prSet presAssocID="{E7E84BDC-19BD-4923-ABC6-0B3ECF2BB99A}" presName="sibTrans" presStyleCnt="0"/>
      <dgm:spPr/>
    </dgm:pt>
    <dgm:pt modelId="{6C012982-D7E0-4501-8745-D9D0480F24A8}" type="pres">
      <dgm:prSet presAssocID="{B6E5B58C-2460-4050-99FE-BB229BFB6F12}" presName="node" presStyleLbl="node1" presStyleIdx="3" presStyleCnt="5" custLinFactNeighborX="-58504" custLinFactNeighborY="-555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09EC36-EBA3-48EE-A1D4-A06726774B05}" type="pres">
      <dgm:prSet presAssocID="{CB11C6E1-0D51-4126-B181-6349BAF54002}" presName="sibTrans" presStyleCnt="0"/>
      <dgm:spPr/>
    </dgm:pt>
    <dgm:pt modelId="{42754BAA-0739-41BA-85F8-7E9F55DBACC0}" type="pres">
      <dgm:prSet presAssocID="{62D698F7-E651-4FA2-A6E3-7215E3E5585B}" presName="node" presStyleLbl="node1" presStyleIdx="4" presStyleCnt="5" custLinFactNeighborX="-55052" custLinFactNeighborY="-555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7FDA8A3-9B32-44A5-9858-6DE704323D62}" srcId="{AA14F72E-D6B5-41AC-85CC-F55AFB752DD0}" destId="{62D698F7-E651-4FA2-A6E3-7215E3E5585B}" srcOrd="4" destOrd="0" parTransId="{F0D2F5C2-CDB5-446C-BC64-3E0596BE0A13}" sibTransId="{CF46117D-F49A-4128-B109-8EFCD5984147}"/>
    <dgm:cxn modelId="{A58DA933-ADAC-4479-8499-0BA544D178EE}" type="presOf" srcId="{B6E5B58C-2460-4050-99FE-BB229BFB6F12}" destId="{6C012982-D7E0-4501-8745-D9D0480F24A8}" srcOrd="0" destOrd="0" presId="urn:microsoft.com/office/officeart/2005/8/layout/default"/>
    <dgm:cxn modelId="{C19323AA-9DD6-479F-B570-D49BB7FDAAE2}" type="presOf" srcId="{503EFB8E-EFF1-4D82-B72C-CFFCE78D37B9}" destId="{B692E9A3-52DF-46B4-9643-0A489DE68CA7}" srcOrd="0" destOrd="0" presId="urn:microsoft.com/office/officeart/2005/8/layout/default"/>
    <dgm:cxn modelId="{33707839-270E-480C-9ABD-F65B885BEE87}" srcId="{AA14F72E-D6B5-41AC-85CC-F55AFB752DD0}" destId="{3BADA554-1722-4E3B-BE61-C247068AD3EB}" srcOrd="2" destOrd="0" parTransId="{9090A899-BED9-4622-838F-330BA328F909}" sibTransId="{E7E84BDC-19BD-4923-ABC6-0B3ECF2BB99A}"/>
    <dgm:cxn modelId="{083FA85E-3115-4F53-81C9-5E082D364A5A}" type="presOf" srcId="{03AE550B-0284-41F4-94D5-3513C8FC7A2A}" destId="{1EEEF14F-2EED-4CBA-A786-1E5C0558E5EF}" srcOrd="0" destOrd="0" presId="urn:microsoft.com/office/officeart/2005/8/layout/default"/>
    <dgm:cxn modelId="{ED323008-A02F-42C6-867E-F122C8AF9A52}" type="presOf" srcId="{AA14F72E-D6B5-41AC-85CC-F55AFB752DD0}" destId="{27D79B89-5462-4C82-A8DC-EAEF219CAE52}" srcOrd="0" destOrd="0" presId="urn:microsoft.com/office/officeart/2005/8/layout/default"/>
    <dgm:cxn modelId="{04F3E2C4-558A-46DC-A527-C7F811039005}" srcId="{AA14F72E-D6B5-41AC-85CC-F55AFB752DD0}" destId="{B6E5B58C-2460-4050-99FE-BB229BFB6F12}" srcOrd="3" destOrd="0" parTransId="{3BDE5CE0-1A9E-48F2-9FEB-9EC0524A76AE}" sibTransId="{CB11C6E1-0D51-4126-B181-6349BAF54002}"/>
    <dgm:cxn modelId="{2B403F6B-391A-4267-A186-3AF67A93C9CF}" srcId="{AA14F72E-D6B5-41AC-85CC-F55AFB752DD0}" destId="{03AE550B-0284-41F4-94D5-3513C8FC7A2A}" srcOrd="1" destOrd="0" parTransId="{DF4624E4-7152-4591-9132-3C764C19E155}" sibTransId="{62665045-5646-4E26-83C4-355F8E1760D7}"/>
    <dgm:cxn modelId="{1F571DDC-8874-480F-B3BC-2874AFD96AAD}" srcId="{AA14F72E-D6B5-41AC-85CC-F55AFB752DD0}" destId="{503EFB8E-EFF1-4D82-B72C-CFFCE78D37B9}" srcOrd="0" destOrd="0" parTransId="{8F55213A-0DCD-44AF-B0F4-4D1F4731FDC9}" sibTransId="{C591A262-CCA1-4539-8CB1-B86F383F9FE7}"/>
    <dgm:cxn modelId="{8042AABB-9382-4351-B5BF-C3FD1A50A143}" type="presOf" srcId="{62D698F7-E651-4FA2-A6E3-7215E3E5585B}" destId="{42754BAA-0739-41BA-85F8-7E9F55DBACC0}" srcOrd="0" destOrd="0" presId="urn:microsoft.com/office/officeart/2005/8/layout/default"/>
    <dgm:cxn modelId="{019E3BE3-FD25-4B6C-B13B-5553DA682300}" type="presOf" srcId="{3BADA554-1722-4E3B-BE61-C247068AD3EB}" destId="{47874564-9CA8-4319-8223-B605D7096788}" srcOrd="0" destOrd="0" presId="urn:microsoft.com/office/officeart/2005/8/layout/default"/>
    <dgm:cxn modelId="{B52E362F-4688-4DE0-84BE-4C132268134D}" type="presParOf" srcId="{27D79B89-5462-4C82-A8DC-EAEF219CAE52}" destId="{B692E9A3-52DF-46B4-9643-0A489DE68CA7}" srcOrd="0" destOrd="0" presId="urn:microsoft.com/office/officeart/2005/8/layout/default"/>
    <dgm:cxn modelId="{A8FBDE5E-7F8C-42EC-BAD8-37A1FD5CB1A9}" type="presParOf" srcId="{27D79B89-5462-4C82-A8DC-EAEF219CAE52}" destId="{DBFE4FEC-801D-436F-B50A-94E7C3B56FD8}" srcOrd="1" destOrd="0" presId="urn:microsoft.com/office/officeart/2005/8/layout/default"/>
    <dgm:cxn modelId="{7DB505B2-7142-47B8-8CE7-AF401639B296}" type="presParOf" srcId="{27D79B89-5462-4C82-A8DC-EAEF219CAE52}" destId="{1EEEF14F-2EED-4CBA-A786-1E5C0558E5EF}" srcOrd="2" destOrd="0" presId="urn:microsoft.com/office/officeart/2005/8/layout/default"/>
    <dgm:cxn modelId="{7BF8F4A7-6FD7-4D7B-A602-E197D8F8960C}" type="presParOf" srcId="{27D79B89-5462-4C82-A8DC-EAEF219CAE52}" destId="{17562536-6A95-4BF7-BDD3-EBBC8A97067F}" srcOrd="3" destOrd="0" presId="urn:microsoft.com/office/officeart/2005/8/layout/default"/>
    <dgm:cxn modelId="{36295A90-BD03-4773-A7E7-F7BE244F43D0}" type="presParOf" srcId="{27D79B89-5462-4C82-A8DC-EAEF219CAE52}" destId="{47874564-9CA8-4319-8223-B605D7096788}" srcOrd="4" destOrd="0" presId="urn:microsoft.com/office/officeart/2005/8/layout/default"/>
    <dgm:cxn modelId="{894E6A5C-6B24-41E8-8353-89A2A6E037B3}" type="presParOf" srcId="{27D79B89-5462-4C82-A8DC-EAEF219CAE52}" destId="{8F0843BB-FD3D-498A-8FFD-6CDE6275419B}" srcOrd="5" destOrd="0" presId="urn:microsoft.com/office/officeart/2005/8/layout/default"/>
    <dgm:cxn modelId="{2C309579-5AC3-47A4-B052-803AA7E44607}" type="presParOf" srcId="{27D79B89-5462-4C82-A8DC-EAEF219CAE52}" destId="{6C012982-D7E0-4501-8745-D9D0480F24A8}" srcOrd="6" destOrd="0" presId="urn:microsoft.com/office/officeart/2005/8/layout/default"/>
    <dgm:cxn modelId="{22A019AC-8800-4E90-980B-F281031709EC}" type="presParOf" srcId="{27D79B89-5462-4C82-A8DC-EAEF219CAE52}" destId="{7309EC36-EBA3-48EE-A1D4-A06726774B05}" srcOrd="7" destOrd="0" presId="urn:microsoft.com/office/officeart/2005/8/layout/default"/>
    <dgm:cxn modelId="{88D9B234-423A-4E61-A84A-88A4CF449331}" type="presParOf" srcId="{27D79B89-5462-4C82-A8DC-EAEF219CAE52}" destId="{42754BAA-0739-41BA-85F8-7E9F55DBACC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03AE15-E7DB-482B-BFA3-3794AE919CBC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9DB04160-8B52-4F93-BA80-97820FE20AE6}">
      <dgm:prSet phldrT="[Tekst]" custT="1"/>
      <dgm:spPr/>
      <dgm:t>
        <a:bodyPr/>
        <a:lstStyle/>
        <a:p>
          <a:r>
            <a:rPr lang="pl-PL" sz="1400" b="1" dirty="0" smtClean="0">
              <a:latin typeface="Calibri" panose="020F0502020204030204" pitchFamily="34" charset="0"/>
            </a:rPr>
            <a:t>6. Ofertę w zakresie liczby i ceny w tym: potencjał wykonawczy, harmonogram udzielania świadczeń, harmonogram pracy personelu lub jego dostępność godzinową, ankiety dotyczące danego postępowania</a:t>
          </a:r>
          <a:endParaRPr lang="pl-PL" sz="1400" b="1" dirty="0">
            <a:latin typeface="Calibri" panose="020F0502020204030204" pitchFamily="34" charset="0"/>
          </a:endParaRPr>
        </a:p>
      </dgm:t>
    </dgm:pt>
    <dgm:pt modelId="{5E7035DC-C032-4F98-8408-27725F68E7B9}" type="parTrans" cxnId="{1C1659E2-AFA5-40E6-8776-1E67520133BF}">
      <dgm:prSet/>
      <dgm:spPr/>
      <dgm:t>
        <a:bodyPr/>
        <a:lstStyle/>
        <a:p>
          <a:endParaRPr lang="pl-PL"/>
        </a:p>
      </dgm:t>
    </dgm:pt>
    <dgm:pt modelId="{EA78A406-D460-4C83-BABE-F0E4FFDDD94C}" type="sibTrans" cxnId="{1C1659E2-AFA5-40E6-8776-1E67520133BF}">
      <dgm:prSet/>
      <dgm:spPr/>
      <dgm:t>
        <a:bodyPr/>
        <a:lstStyle/>
        <a:p>
          <a:endParaRPr lang="pl-PL"/>
        </a:p>
      </dgm:t>
    </dgm:pt>
    <dgm:pt modelId="{35F54B2C-19C3-474E-A3F8-174A0AC5DD28}" type="pres">
      <dgm:prSet presAssocID="{F703AE15-E7DB-482B-BFA3-3794AE919C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D895BF4-832C-43EB-A441-9BC169752909}" type="pres">
      <dgm:prSet presAssocID="{9DB04160-8B52-4F93-BA80-97820FE20AE6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0C4C7F8-B2FE-47A0-8800-6FBBAEB686EE}" type="presOf" srcId="{9DB04160-8B52-4F93-BA80-97820FE20AE6}" destId="{1D895BF4-832C-43EB-A441-9BC169752909}" srcOrd="0" destOrd="0" presId="urn:microsoft.com/office/officeart/2005/8/layout/default"/>
    <dgm:cxn modelId="{1C1659E2-AFA5-40E6-8776-1E67520133BF}" srcId="{F703AE15-E7DB-482B-BFA3-3794AE919CBC}" destId="{9DB04160-8B52-4F93-BA80-97820FE20AE6}" srcOrd="0" destOrd="0" parTransId="{5E7035DC-C032-4F98-8408-27725F68E7B9}" sibTransId="{EA78A406-D460-4C83-BABE-F0E4FFDDD94C}"/>
    <dgm:cxn modelId="{FEFCC815-5983-4865-9769-FC6B9A03FEEB}" type="presOf" srcId="{F703AE15-E7DB-482B-BFA3-3794AE919CBC}" destId="{35F54B2C-19C3-474E-A3F8-174A0AC5DD28}" srcOrd="0" destOrd="0" presId="urn:microsoft.com/office/officeart/2005/8/layout/default"/>
    <dgm:cxn modelId="{A52C3333-CC10-4769-A80F-639B6A55852C}" type="presParOf" srcId="{35F54B2C-19C3-474E-A3F8-174A0AC5DD28}" destId="{1D895BF4-832C-43EB-A441-9BC16975290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2E9A3-52DF-46B4-9643-0A489DE68CA7}">
      <dsp:nvSpPr>
        <dsp:cNvPr id="0" name=""/>
        <dsp:cNvSpPr/>
      </dsp:nvSpPr>
      <dsp:spPr>
        <a:xfrm>
          <a:off x="68460" y="427"/>
          <a:ext cx="2695649" cy="1617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anose="020F0502020204030204" pitchFamily="34" charset="0"/>
            </a:rPr>
            <a:t>1. Dane identyfikacyjne oferenta</a:t>
          </a:r>
          <a:endParaRPr lang="pl-PL" sz="1600" b="1" kern="1200" dirty="0">
            <a:latin typeface="Calibri" panose="020F0502020204030204" pitchFamily="34" charset="0"/>
          </a:endParaRPr>
        </a:p>
      </dsp:txBody>
      <dsp:txXfrm>
        <a:off x="68460" y="427"/>
        <a:ext cx="2695649" cy="1617389"/>
      </dsp:txXfrm>
    </dsp:sp>
    <dsp:sp modelId="{1EEEF14F-2EED-4CBA-A786-1E5C0558E5EF}">
      <dsp:nvSpPr>
        <dsp:cNvPr id="0" name=""/>
        <dsp:cNvSpPr/>
      </dsp:nvSpPr>
      <dsp:spPr>
        <a:xfrm>
          <a:off x="3033675" y="427"/>
          <a:ext cx="2695649" cy="1617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anose="020F0502020204030204" pitchFamily="34" charset="0"/>
            </a:rPr>
            <a:t>2. Wykaz podwykonawców z informacją o umowach podwykonawstwa </a:t>
          </a:r>
          <a:endParaRPr lang="pl-PL" sz="1600" b="1" kern="1200" dirty="0">
            <a:latin typeface="Calibri" panose="020F0502020204030204" pitchFamily="34" charset="0"/>
          </a:endParaRPr>
        </a:p>
      </dsp:txBody>
      <dsp:txXfrm>
        <a:off x="3033675" y="427"/>
        <a:ext cx="2695649" cy="1617389"/>
      </dsp:txXfrm>
    </dsp:sp>
    <dsp:sp modelId="{47874564-9CA8-4319-8223-B605D7096788}">
      <dsp:nvSpPr>
        <dsp:cNvPr id="0" name=""/>
        <dsp:cNvSpPr/>
      </dsp:nvSpPr>
      <dsp:spPr>
        <a:xfrm>
          <a:off x="5998889" y="427"/>
          <a:ext cx="2695649" cy="1617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anose="020F0502020204030204" pitchFamily="34" charset="0"/>
            </a:rPr>
            <a:t>3. Wykaz personelu z opisem kompetencji </a:t>
          </a:r>
          <a:endParaRPr lang="pl-PL" sz="1600" b="1" kern="1200" dirty="0">
            <a:latin typeface="Calibri" panose="020F0502020204030204" pitchFamily="34" charset="0"/>
          </a:endParaRPr>
        </a:p>
      </dsp:txBody>
      <dsp:txXfrm>
        <a:off x="5998889" y="427"/>
        <a:ext cx="2695649" cy="1617389"/>
      </dsp:txXfrm>
    </dsp:sp>
    <dsp:sp modelId="{6C012982-D7E0-4501-8745-D9D0480F24A8}">
      <dsp:nvSpPr>
        <dsp:cNvPr id="0" name=""/>
        <dsp:cNvSpPr/>
      </dsp:nvSpPr>
      <dsp:spPr>
        <a:xfrm>
          <a:off x="0" y="1797568"/>
          <a:ext cx="2695649" cy="1617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anose="020F0502020204030204" pitchFamily="34" charset="0"/>
            </a:rPr>
            <a:t>4. Wykaz zasobów (sprzętu, pojazdów, pomieszczeń)</a:t>
          </a:r>
          <a:endParaRPr lang="pl-PL" sz="1600" b="1" kern="1200" dirty="0">
            <a:latin typeface="Calibri" panose="020F0502020204030204" pitchFamily="34" charset="0"/>
          </a:endParaRPr>
        </a:p>
      </dsp:txBody>
      <dsp:txXfrm>
        <a:off x="0" y="1797568"/>
        <a:ext cx="2695649" cy="1617389"/>
      </dsp:txXfrm>
    </dsp:sp>
    <dsp:sp modelId="{42754BAA-0739-41BA-85F8-7E9F55DBACC0}">
      <dsp:nvSpPr>
        <dsp:cNvPr id="0" name=""/>
        <dsp:cNvSpPr/>
      </dsp:nvSpPr>
      <dsp:spPr>
        <a:xfrm>
          <a:off x="3032273" y="1797568"/>
          <a:ext cx="2695649" cy="1617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Calibri" panose="020F0502020204030204" pitchFamily="34" charset="0"/>
            </a:rPr>
            <a:t>5. Wykaz miejsc udzielania świadczeń</a:t>
          </a:r>
          <a:endParaRPr lang="pl-PL" sz="1600" b="1" kern="1200" dirty="0">
            <a:latin typeface="Calibri" panose="020F0502020204030204" pitchFamily="34" charset="0"/>
          </a:endParaRPr>
        </a:p>
      </dsp:txBody>
      <dsp:txXfrm>
        <a:off x="3032273" y="1797568"/>
        <a:ext cx="2695649" cy="16173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95BF4-832C-43EB-A441-9BC169752909}">
      <dsp:nvSpPr>
        <dsp:cNvPr id="0" name=""/>
        <dsp:cNvSpPr/>
      </dsp:nvSpPr>
      <dsp:spPr>
        <a:xfrm>
          <a:off x="0" y="48259"/>
          <a:ext cx="2590800" cy="15544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latin typeface="Calibri" panose="020F0502020204030204" pitchFamily="34" charset="0"/>
            </a:rPr>
            <a:t>6. Ofertę w zakresie liczby i ceny w tym: potencjał wykonawczy, harmonogram udzielania świadczeń, harmonogram pracy personelu lub jego dostępność godzinową, ankiety dotyczące danego postępowania</a:t>
          </a:r>
          <a:endParaRPr lang="pl-PL" sz="1400" b="1" kern="1200" dirty="0">
            <a:latin typeface="Calibri" panose="020F0502020204030204" pitchFamily="34" charset="0"/>
          </a:endParaRPr>
        </a:p>
      </dsp:txBody>
      <dsp:txXfrm>
        <a:off x="0" y="48259"/>
        <a:ext cx="2590800" cy="1554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687848-FED2-436B-A526-240AF45B66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233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4502BE-0FD6-4D2B-A10D-25EFB70EDF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3540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E6C8B7-8D2E-4C31-9758-A2C1246823D8}" type="slidenum">
              <a:rPr lang="pl-PL" smtClean="0"/>
              <a:pPr/>
              <a:t>1</a:t>
            </a:fld>
            <a:endParaRPr lang="pl-PL" dirty="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07052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18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028700"/>
            <a:ext cx="15113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19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1607B-2AB3-4979-AE38-863DBF43E52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C3D3B-56B6-48DD-9A3F-71E99123D5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2947F-65A2-4200-9243-7C65070234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06E36-2694-417E-ABE8-96AC1ECCEB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60B2-5CB1-4F28-B1F8-2C99608942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6F97-1474-4851-9F53-F291BC584E9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8BB0B-993F-4482-B012-6BF83D7BD9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12465-818D-4FEE-A685-06E531DC97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663EF-EA16-4639-9B78-57AA7427CE8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505D2-4E90-4B42-AB77-A2849BA1D8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54B9-9725-45B9-95DA-6D8571510D7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BA103-DFC0-48B8-9139-CB1CDFD3FFC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DB4F-0396-4D0A-BA4B-1A546653DF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0C088-D93D-44D3-BE37-A9D4F045DC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35F3E-FAB9-4E17-8A0B-9556F5AD01C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84352-0E4D-4EF1-A7BA-A23783AC5A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BD06D-2D5D-48CA-A0B1-B88C999095D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78F1D-C7EA-4E41-91C4-373FBDA612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2363F-2BA9-4642-8C3B-B378386E30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349B-AC75-4F58-9A95-E589C128A8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8DE00-EE01-407D-BF9B-79A15F870E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004C-6B98-468C-AA74-7327592378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6BA11-4AB6-4130-A89A-F9EC599F88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751C5-159F-4C33-9F3A-575F68E9B1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008FD-9CA7-4A9D-BC8D-FC410F0D10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4C81-EB8F-41FD-9929-10B6DADAE72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DE45-9830-4491-8EDC-B924E8CE58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E6E4-7CE1-446A-A6D3-A0D6429D2A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AE2FA-9C52-46C2-9044-F3ED18A387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8BA1-AA54-4382-856C-61172A4731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942C1-7F85-4315-B351-A029394C43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3396-6787-4466-9103-AA2C889B5D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52DB0-1651-4487-AF84-B8EB8C8320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E67BF-D80D-45BB-916A-B594A081FE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9CAFE-404A-49E5-B346-2331698C49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EBA27-1B2E-4C6A-8544-2DBE121099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EB7DF-D46A-4C84-BC3B-8A1B35879B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E01ED-D3F4-4A02-8193-382AFF5B17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181E4-22F1-4D2E-A017-2644EC11E7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7E002-9C0D-492D-9C77-2DFB32C6DB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4DC15-FE6B-41BC-852D-8F432EBEAB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5B29C-EE4E-4241-90FA-812E9EAC57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FE0DC-83B4-43A6-863E-9D85CFAA70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D6FA-8D95-4797-9AC4-06178472CD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B09BF-80C0-4D14-902C-BAE2A4A1B99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715E8-89A8-47CF-AB22-22AFE3E95A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71334-E52D-413B-8811-6FEFAA6B9E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7A74C81A-86D7-48A7-B0F8-DD422BB0923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hlink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hlink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accent2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hlink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 sz="2400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accent2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>
                <a:solidFill>
                  <a:schemeClr val="accent2"/>
                </a:solidFill>
              </a:endParaRPr>
            </a:p>
          </p:txBody>
        </p:sp>
      </p:grpSp>
      <p:sp>
        <p:nvSpPr>
          <p:cNvPr id="1024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4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pic>
        <p:nvPicPr>
          <p:cNvPr id="10248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7088" y="115888"/>
            <a:ext cx="79216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3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</p:sldLayoutIdLst>
  <p:transition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126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FE1EC03-B699-4DAD-B4D3-D557D81383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7" r:id="rId1"/>
    <p:sldLayoutId id="2147484348" r:id="rId2"/>
    <p:sldLayoutId id="2147484349" r:id="rId3"/>
    <p:sldLayoutId id="2147484350" r:id="rId4"/>
    <p:sldLayoutId id="2147484351" r:id="rId5"/>
    <p:sldLayoutId id="2147484352" r:id="rId6"/>
    <p:sldLayoutId id="2147484353" r:id="rId7"/>
    <p:sldLayoutId id="2147484354" r:id="rId8"/>
    <p:sldLayoutId id="2147484355" r:id="rId9"/>
    <p:sldLayoutId id="2147484356" r:id="rId10"/>
    <p:sldLayoutId id="2147484357" r:id="rId11"/>
    <p:sldLayoutId id="214748435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229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6E453C-A11E-4A69-A946-85E4871C71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360" r:id="rId2"/>
    <p:sldLayoutId id="2147484361" r:id="rId3"/>
    <p:sldLayoutId id="2147484362" r:id="rId4"/>
    <p:sldLayoutId id="2147484363" r:id="rId5"/>
    <p:sldLayoutId id="2147484364" r:id="rId6"/>
    <p:sldLayoutId id="2147484365" r:id="rId7"/>
    <p:sldLayoutId id="2147484366" r:id="rId8"/>
    <p:sldLayoutId id="2147484367" r:id="rId9"/>
    <p:sldLayoutId id="2147484368" r:id="rId10"/>
    <p:sldLayoutId id="2147484369" r:id="rId11"/>
    <p:sldLayoutId id="2147484370" r:id="rId12"/>
    <p:sldLayoutId id="21474843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331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83C135-4D48-4268-97C2-52FA8AA0C1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  <p:sldLayoutId id="21474843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752600"/>
            <a:ext cx="7086600" cy="2514600"/>
          </a:xfrm>
        </p:spPr>
        <p:txBody>
          <a:bodyPr/>
          <a:lstStyle/>
          <a:p>
            <a:pPr algn="ctr" eaLnBrk="1" hangingPunct="1"/>
            <a:r>
              <a:rPr lang="pl-PL" sz="3200" b="1" dirty="0" smtClean="0">
                <a:latin typeface="Arial" charset="0"/>
                <a:cs typeface="Arial" charset="0"/>
              </a:rPr>
              <a:t/>
            </a:r>
            <a:br>
              <a:rPr lang="pl-PL" sz="3200" b="1" dirty="0" smtClean="0">
                <a:latin typeface="Arial" charset="0"/>
                <a:cs typeface="Arial" charset="0"/>
              </a:rPr>
            </a:br>
            <a:r>
              <a:rPr lang="pl-PL" sz="3200" b="1" dirty="0">
                <a:latin typeface="Arial" charset="0"/>
                <a:cs typeface="Arial" charset="0"/>
              </a:rPr>
              <a:t/>
            </a:r>
            <a:br>
              <a:rPr lang="pl-PL" sz="3200" b="1" dirty="0">
                <a:latin typeface="Arial" charset="0"/>
                <a:cs typeface="Arial" charset="0"/>
              </a:rPr>
            </a:br>
            <a:r>
              <a:rPr lang="pl-PL" sz="3200" b="1" dirty="0" smtClean="0">
                <a:latin typeface="Arial" charset="0"/>
                <a:cs typeface="Arial" charset="0"/>
              </a:rPr>
              <a:t>KONTRAKTOWANIE ŚWIADCZEŃ OPIEKI ZDROWOTNEJ 2019</a:t>
            </a:r>
            <a:br>
              <a:rPr lang="pl-PL" sz="3200" b="1" dirty="0" smtClean="0">
                <a:latin typeface="Arial" charset="0"/>
                <a:cs typeface="Arial" charset="0"/>
              </a:rPr>
            </a:br>
            <a:r>
              <a:rPr lang="pl-PL" sz="3200" b="1" dirty="0" smtClean="0">
                <a:latin typeface="Arial" charset="0"/>
                <a:cs typeface="Arial" charset="0"/>
              </a:rPr>
              <a:t/>
            </a:r>
            <a:br>
              <a:rPr lang="pl-PL" sz="3200" b="1" dirty="0" smtClean="0">
                <a:latin typeface="Arial" charset="0"/>
                <a:cs typeface="Arial" charset="0"/>
              </a:rPr>
            </a:br>
            <a:endParaRPr lang="pl-PL" sz="3200" b="1" dirty="0" smtClean="0">
              <a:latin typeface="Arial" charset="0"/>
              <a:cs typeface="Arial" charset="0"/>
            </a:endParaRPr>
          </a:p>
        </p:txBody>
      </p:sp>
      <p:pic>
        <p:nvPicPr>
          <p:cNvPr id="15364" name="Picture 4" descr="gr_lekarz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066800"/>
            <a:ext cx="1935163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ostokąt 1"/>
          <p:cNvSpPr/>
          <p:nvPr/>
        </p:nvSpPr>
        <p:spPr>
          <a:xfrm>
            <a:off x="4844252" y="4266784"/>
            <a:ext cx="17089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pl-PL" sz="1600" b="1" kern="0" dirty="0" smtClean="0">
              <a:latin typeface="Arial" charset="0"/>
              <a:ea typeface="+mj-ea"/>
              <a:cs typeface="Arial" charset="0"/>
            </a:endParaRPr>
          </a:p>
          <a:p>
            <a:pPr lvl="0" algn="ctr"/>
            <a:endParaRPr lang="pl-PL" sz="1600" b="1" kern="0" dirty="0">
              <a:latin typeface="Arial" charset="0"/>
              <a:ea typeface="+mj-ea"/>
              <a:cs typeface="Arial" charset="0"/>
            </a:endParaRPr>
          </a:p>
          <a:p>
            <a:pPr lvl="0" algn="ctr"/>
            <a:r>
              <a:rPr lang="pl-PL" sz="1600" b="1" kern="0" dirty="0" smtClean="0">
                <a:latin typeface="Arial" charset="0"/>
                <a:ea typeface="+mj-ea"/>
                <a:cs typeface="Arial" charset="0"/>
              </a:rPr>
              <a:t>09.10.2018 r.</a:t>
            </a:r>
            <a:endParaRPr lang="pl-PL" sz="1600" b="1" kern="0" dirty="0">
              <a:latin typeface="Arial" charset="0"/>
              <a:ea typeface="+mj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237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05800" cy="762000"/>
          </a:xfrm>
        </p:spPr>
        <p:txBody>
          <a:bodyPr/>
          <a:lstStyle/>
          <a:p>
            <a:pPr algn="ctr"/>
            <a:r>
              <a:rPr lang="pl-PL" sz="3600" dirty="0">
                <a:latin typeface="Calibri" panose="020F0502020204030204" pitchFamily="34" charset="0"/>
              </a:rPr>
              <a:t>Oferta w formie pisemnej obejmuje: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752600"/>
            <a:ext cx="8839200" cy="4724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>
                <a:latin typeface="Calibri" panose="020F0502020204030204" pitchFamily="34" charset="0"/>
              </a:rPr>
              <a:t>kopię polisy lub innego dokumentu potwierdzającego zawarcie przez oferenta umowy ubezpieczenia odpowiedzialności cywilnej oferenta za szkody wyrządzone w związku z udzielaniem świadczeń w zakresie przedmiotu postępowania </a:t>
            </a:r>
            <a:r>
              <a:rPr lang="pl-PL" sz="2400" b="1" dirty="0">
                <a:latin typeface="Calibri" panose="020F0502020204030204" pitchFamily="34" charset="0"/>
              </a:rPr>
              <a:t>na okres obowiązywania umowy</a:t>
            </a:r>
            <a:r>
              <a:rPr lang="pl-PL" sz="2400" dirty="0">
                <a:latin typeface="Calibri" panose="020F0502020204030204" pitchFamily="34" charset="0"/>
              </a:rPr>
              <a:t>; oferent może złożyć także umowę przedwstępną lub inny dokument, w tym także oświadczenie, stwierdzające, że umowa ubezpieczenia odpowiedzialności cywilnej zostanie zawarta na okres obowiązywania umowy.</a:t>
            </a:r>
          </a:p>
          <a:p>
            <a:pPr marL="0" indent="0" algn="just">
              <a:buNone/>
            </a:pPr>
            <a:r>
              <a:rPr lang="pl-PL" sz="2400" u="sng" dirty="0" smtClean="0">
                <a:latin typeface="Calibri" panose="020F0502020204030204" pitchFamily="34" charset="0"/>
              </a:rPr>
              <a:t>W przypadku gdy w dniu składania oferty oddział Funduszu posiada ww. dokumenty, a potwierdzony w nich stan prawny lub faktyczny nie uległ zmianie, oferent może złożyć oświadczenie zgodne ze wzorem określonym w załączniku nr 4 do zarządzenia. </a:t>
            </a:r>
            <a:endParaRPr lang="pl-PL" sz="24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0128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 algn="ctr"/>
            <a:r>
              <a:rPr lang="pl-PL" sz="3600" dirty="0">
                <a:latin typeface="Calibri" panose="020F0502020204030204" pitchFamily="34" charset="0"/>
              </a:rPr>
              <a:t>Oferta w formie pisemnej obejmuje</a:t>
            </a:r>
            <a:r>
              <a:rPr lang="pl-PL" sz="3600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638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przypadku, gdy w warunkach zawierania umów lub we wzorze umowy, dopuszczone jest zlecanie podwykonawcom udzielania świadczeń opieki zdrowotnej objętych umową </a:t>
            </a:r>
            <a:r>
              <a:rPr lang="pl-PL" sz="2000" u="sng" dirty="0">
                <a:latin typeface="Calibri" panose="020F0502020204030204" pitchFamily="34" charset="0"/>
              </a:rPr>
              <a:t>- kopię zawartej umowy z podwykonawcą </a:t>
            </a:r>
            <a:r>
              <a:rPr lang="pl-PL" sz="2000" u="sng" dirty="0" smtClean="0">
                <a:latin typeface="Calibri" panose="020F0502020204030204" pitchFamily="34" charset="0"/>
              </a:rPr>
              <a:t/>
            </a:r>
            <a:br>
              <a:rPr lang="pl-PL" sz="2000" u="sng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(</a:t>
            </a:r>
            <a:r>
              <a:rPr lang="pl-PL" sz="2000" dirty="0">
                <a:latin typeface="Calibri" panose="020F0502020204030204" pitchFamily="34" charset="0"/>
              </a:rPr>
              <a:t>bez postanowień określających finansowanie) </a:t>
            </a:r>
            <a:r>
              <a:rPr lang="pl-PL" sz="2000" u="sng" dirty="0">
                <a:latin typeface="Calibri" panose="020F0502020204030204" pitchFamily="34" charset="0"/>
              </a:rPr>
              <a:t>albo zobowiązanie podwykonawcy do zawarcia umowy z oferentem</a:t>
            </a:r>
            <a:r>
              <a:rPr lang="pl-PL" sz="2000" dirty="0">
                <a:latin typeface="Calibri" panose="020F0502020204030204" pitchFamily="34" charset="0"/>
              </a:rPr>
              <a:t>, zawierające zastrzeżenie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o </a:t>
            </a:r>
            <a:r>
              <a:rPr lang="pl-PL" sz="2000" dirty="0">
                <a:latin typeface="Calibri" panose="020F0502020204030204" pitchFamily="34" charset="0"/>
              </a:rPr>
              <a:t>prawie Narodowego Funduszu Zdrowia do przeprowadzenia kontroli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na </a:t>
            </a:r>
            <a:r>
              <a:rPr lang="pl-PL" sz="2000" dirty="0">
                <a:latin typeface="Calibri" panose="020F0502020204030204" pitchFamily="34" charset="0"/>
              </a:rPr>
              <a:t>zasadach określonych w ustawie, w zakresie wynikającym z umowy zawartej z dyrektorem oddziału </a:t>
            </a:r>
            <a:r>
              <a:rPr lang="pl-PL" sz="2000" dirty="0" smtClean="0">
                <a:latin typeface="Calibri" panose="020F0502020204030204" pitchFamily="34" charset="0"/>
              </a:rPr>
              <a:t>Funduszu;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w przypadku, gdy oferent nie przedstawi dokumentów, o których mowa </a:t>
            </a:r>
            <a:r>
              <a:rPr lang="pl-PL" sz="2000" dirty="0" smtClean="0">
                <a:latin typeface="Calibri" panose="020F0502020204030204" pitchFamily="34" charset="0"/>
              </a:rPr>
              <a:t>powyżej - </a:t>
            </a:r>
            <a:r>
              <a:rPr lang="pl-PL" sz="2000" u="sng" dirty="0">
                <a:latin typeface="Calibri" panose="020F0502020204030204" pitchFamily="34" charset="0"/>
              </a:rPr>
              <a:t>oświadczenie, że będzie wykonywał umowę samodzielnie </a:t>
            </a:r>
            <a:r>
              <a:rPr lang="pl-PL" sz="2000" dirty="0">
                <a:latin typeface="Calibri" panose="020F0502020204030204" pitchFamily="34" charset="0"/>
              </a:rPr>
              <a:t>bez zlecania podwykonawcom udzielania świadczeń będących przedmiotem </a:t>
            </a:r>
            <a:r>
              <a:rPr lang="pl-PL" sz="2000" dirty="0" smtClean="0">
                <a:latin typeface="Calibri" panose="020F0502020204030204" pitchFamily="34" charset="0"/>
              </a:rPr>
              <a:t>umowy;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oświadczenie zgodne ze wzorem określonym w załączniku nr 3 do </a:t>
            </a:r>
            <a:r>
              <a:rPr lang="pl-PL" sz="2000" dirty="0" smtClean="0">
                <a:latin typeface="Calibri" panose="020F0502020204030204" pitchFamily="34" charset="0"/>
              </a:rPr>
              <a:t>zarządzenia;</a:t>
            </a:r>
          </a:p>
        </p:txBody>
      </p:sp>
    </p:spTree>
    <p:extLst>
      <p:ext uri="{BB962C8B-B14F-4D97-AF65-F5344CB8AC3E}">
        <p14:creationId xmlns:p14="http://schemas.microsoft.com/office/powerpoint/2010/main" val="22307781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pPr algn="ctr"/>
            <a:r>
              <a:rPr lang="pl-PL" sz="3600" dirty="0">
                <a:latin typeface="Calibri" panose="020F0502020204030204" pitchFamily="34" charset="0"/>
              </a:rPr>
              <a:t>Oferta w formie pisemnej obejmuje: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>
                <a:latin typeface="Calibri" panose="020F0502020204030204" pitchFamily="34" charset="0"/>
              </a:rPr>
              <a:t>w przypadku, gdy oferent jest reprezentowany przez pełnomocnika - </a:t>
            </a:r>
            <a:r>
              <a:rPr lang="pl-PL" sz="2400" u="sng" dirty="0">
                <a:latin typeface="Calibri" panose="020F0502020204030204" pitchFamily="34" charset="0"/>
              </a:rPr>
              <a:t>pełnomocnictwo do składania oświadczeń woli </a:t>
            </a:r>
            <a:r>
              <a:rPr lang="pl-PL" sz="2400" u="sng" dirty="0" smtClean="0">
                <a:latin typeface="Calibri" panose="020F0502020204030204" pitchFamily="34" charset="0"/>
              </a:rPr>
              <a:t/>
            </a:r>
            <a:br>
              <a:rPr lang="pl-PL" sz="2400" u="sng" dirty="0" smtClean="0">
                <a:latin typeface="Calibri" panose="020F0502020204030204" pitchFamily="34" charset="0"/>
              </a:rPr>
            </a:br>
            <a:r>
              <a:rPr lang="pl-PL" sz="2400" u="sng" dirty="0" smtClean="0">
                <a:latin typeface="Calibri" panose="020F0502020204030204" pitchFamily="34" charset="0"/>
              </a:rPr>
              <a:t>w </a:t>
            </a:r>
            <a:r>
              <a:rPr lang="pl-PL" sz="2400" u="sng" dirty="0">
                <a:latin typeface="Calibri" panose="020F0502020204030204" pitchFamily="34" charset="0"/>
              </a:rPr>
              <a:t>imieniu oferenta</a:t>
            </a:r>
            <a:r>
              <a:rPr lang="pl-PL" sz="2400" dirty="0">
                <a:latin typeface="Calibri" panose="020F0502020204030204" pitchFamily="34" charset="0"/>
              </a:rPr>
              <a:t>, w szczególności do złożenia oferty, udzielone przez osobę lub osoby, których prawo do reprezentowania oferenta wynika z dokumentów przedstawionych wraz z ofertą</a:t>
            </a:r>
            <a:r>
              <a:rPr lang="pl-PL" sz="2400" dirty="0" smtClean="0">
                <a:latin typeface="Calibri" panose="020F050202020403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>
                <a:latin typeface="Calibri" panose="020F0502020204030204" pitchFamily="34" charset="0"/>
              </a:rPr>
              <a:t>pełnomocnictwo, o którym mowa w art. 132a ust. 2 </a:t>
            </a:r>
            <a:r>
              <a:rPr lang="pl-PL" sz="2400" dirty="0" smtClean="0">
                <a:latin typeface="Calibri" panose="020F0502020204030204" pitchFamily="34" charset="0"/>
              </a:rPr>
              <a:t>ustawy </a:t>
            </a:r>
            <a:br>
              <a:rPr lang="pl-PL" sz="2400" dirty="0" smtClean="0">
                <a:latin typeface="Calibri" panose="020F0502020204030204" pitchFamily="34" charset="0"/>
              </a:rPr>
            </a:br>
            <a:r>
              <a:rPr lang="pl-PL" sz="2400" dirty="0" smtClean="0">
                <a:latin typeface="Calibri" panose="020F0502020204030204" pitchFamily="34" charset="0"/>
              </a:rPr>
              <a:t>o świadczeniach, </a:t>
            </a:r>
            <a:r>
              <a:rPr lang="pl-PL" sz="2400" dirty="0">
                <a:latin typeface="Calibri" panose="020F0502020204030204" pitchFamily="34" charset="0"/>
              </a:rPr>
              <a:t>o ile są spełnione przesłanki określone w art. 132a </a:t>
            </a:r>
            <a:r>
              <a:rPr lang="pl-PL" sz="2400" dirty="0" smtClean="0">
                <a:latin typeface="Calibri" panose="020F0502020204030204" pitchFamily="34" charset="0"/>
              </a:rPr>
              <a:t>ustawy o świadczeniach </a:t>
            </a:r>
            <a:r>
              <a:rPr lang="pl-PL" sz="2400" dirty="0">
                <a:latin typeface="Calibri" panose="020F0502020204030204" pitchFamily="34" charset="0"/>
              </a:rPr>
              <a:t>(„Świadczeniodawcy mogą wspólnie ubiegać się o zawarcie i wykonywanie umowy o udzielanie świadczeń opieki zdrowotnej, której przedmiotem jest udzielanie świadczeń opieki zdrowotnej nie mniej niż w dwóch zakresach, </a:t>
            </a:r>
            <a:r>
              <a:rPr lang="pl-PL" sz="2400" dirty="0" smtClean="0">
                <a:latin typeface="Calibri" panose="020F0502020204030204" pitchFamily="34" charset="0"/>
              </a:rPr>
              <a:t/>
            </a:r>
            <a:br>
              <a:rPr lang="pl-PL" sz="2400" dirty="0" smtClean="0">
                <a:latin typeface="Calibri" panose="020F0502020204030204" pitchFamily="34" charset="0"/>
              </a:rPr>
            </a:br>
            <a:r>
              <a:rPr lang="pl-PL" sz="2400" dirty="0" smtClean="0">
                <a:latin typeface="Calibri" panose="020F0502020204030204" pitchFamily="34" charset="0"/>
              </a:rPr>
              <a:t>o </a:t>
            </a:r>
            <a:r>
              <a:rPr lang="pl-PL" sz="2400" dirty="0">
                <a:latin typeface="Calibri" panose="020F0502020204030204" pitchFamily="34" charset="0"/>
              </a:rPr>
              <a:t>których mowa w art. 15 ust. 2 pkt 2-8, 10-13, 15 i 16”).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4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sz="2400" dirty="0">
              <a:latin typeface="Calibri" panose="020F0502020204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01269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685800"/>
          </a:xfrm>
        </p:spPr>
        <p:txBody>
          <a:bodyPr/>
          <a:lstStyle/>
          <a:p>
            <a:pPr algn="ctr"/>
            <a:r>
              <a:rPr lang="pl-PL" sz="3600" dirty="0">
                <a:latin typeface="Calibri" panose="020F0502020204030204" pitchFamily="34" charset="0"/>
              </a:rPr>
              <a:t>Oferta w formie pisemnej obejmuje</a:t>
            </a:r>
            <a:r>
              <a:rPr lang="pl-PL" sz="3600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0292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przypadku, gdy oferent wyraża zgodę na doręczanie przez komisję konkursową oświadczeń i zawiadomień za pośrednictwem środków komunikacji elektronicznej - zgodę oferenta, o której mowa w § 5 ust. 1 rozporządzenia Ministra Zdrowia z dnia 22 grudnia 2014 r. w sprawie sposobu ogłaszania o postępowaniu w sprawie zawarcia umowy o udzielanie świadczeń opieki zdrowotnej, składania ofert, powoływania i odwoływania komisji konkursowej, jej zadań oraz trybu pracy (Dz. U. </a:t>
            </a:r>
            <a:r>
              <a:rPr lang="pl-PL" sz="2000" dirty="0" smtClean="0">
                <a:latin typeface="Calibri" panose="020F0502020204030204" pitchFamily="34" charset="0"/>
              </a:rPr>
              <a:t>poz.1980 ze.zm.). </a:t>
            </a:r>
            <a:r>
              <a:rPr lang="pl-PL" sz="2000" u="sng" dirty="0">
                <a:latin typeface="Calibri" panose="020F0502020204030204" pitchFamily="34" charset="0"/>
              </a:rPr>
              <a:t>Oferent wyraża zgodę w szczególności przez wypełnienie i załączenie do oferty formularza, którego wzór określony jest w załączniku nr 9 do </a:t>
            </a:r>
            <a:r>
              <a:rPr lang="pl-PL" sz="2000" u="sng" dirty="0" smtClean="0">
                <a:latin typeface="Calibri" panose="020F0502020204030204" pitchFamily="34" charset="0"/>
              </a:rPr>
              <a:t>zarządzenia.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u="sng" dirty="0" smtClean="0">
                <a:latin typeface="Calibri" panose="020F0502020204030204" pitchFamily="34" charset="0"/>
              </a:rPr>
              <a:t>inne </a:t>
            </a:r>
            <a:r>
              <a:rPr lang="pl-PL" sz="2000" u="sng" dirty="0">
                <a:latin typeface="Calibri" panose="020F0502020204030204" pitchFamily="34" charset="0"/>
              </a:rPr>
              <a:t>dokumenty lub oświadczenia, jeżeli obowiązek dołączenia ich do oferty został określony w warunkach zawierania umów.</a:t>
            </a:r>
          </a:p>
          <a:p>
            <a:pPr algn="just"/>
            <a:endParaRPr lang="pl-PL" sz="20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179021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533400"/>
            <a:ext cx="6705600" cy="6096000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3BA103-DFC0-48B8-9139-CB1CDFD3FFCF}" type="slidenum">
              <a:rPr lang="pl-PL" smtClean="0"/>
              <a:pPr>
                <a:defRPr/>
              </a:pPr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409136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77200" cy="1066800"/>
          </a:xfrm>
        </p:spPr>
        <p:txBody>
          <a:bodyPr/>
          <a:lstStyle/>
          <a:p>
            <a:pPr algn="ctr"/>
            <a:r>
              <a:rPr lang="pl-PL" sz="3200" dirty="0" smtClean="0">
                <a:latin typeface="Calibri" panose="020F0502020204030204" pitchFamily="34" charset="0"/>
              </a:rPr>
              <a:t>Zastrzeżenie informacji stanowiących tajemnicę przedsiębiorcy</a:t>
            </a:r>
            <a:endParaRPr lang="pl-PL" sz="3200" dirty="0"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495800"/>
          </a:xfrm>
        </p:spPr>
        <p:txBody>
          <a:bodyPr/>
          <a:lstStyle/>
          <a:p>
            <a:pPr algn="just"/>
            <a:r>
              <a:rPr lang="pl-PL" sz="2400" dirty="0" smtClean="0">
                <a:latin typeface="Calibri" panose="020F0502020204030204" pitchFamily="34" charset="0"/>
              </a:rPr>
              <a:t>Oferent zastrzega informacje stanowiące tajemnicę przedsiębiorcy w formie pisemnej, w szczególności przez wypełnienie i załączenie do oferty formularza, którego wzór określony jest w załączniku nr 8 do zarządzenia. </a:t>
            </a:r>
          </a:p>
          <a:p>
            <a:pPr algn="just"/>
            <a:endParaRPr lang="pl-PL" sz="2400" dirty="0" smtClean="0">
              <a:latin typeface="Calibri" panose="020F0502020204030204" pitchFamily="34" charset="0"/>
            </a:endParaRPr>
          </a:p>
          <a:p>
            <a:pPr algn="just"/>
            <a:r>
              <a:rPr lang="pl-PL" sz="2400" dirty="0" smtClean="0">
                <a:latin typeface="Calibri" panose="020F0502020204030204" pitchFamily="34" charset="0"/>
              </a:rPr>
              <a:t>Zastrzeżenie można złożyć najpóźniej </a:t>
            </a:r>
            <a:r>
              <a:rPr lang="pl-PL" sz="2400" u="sng" dirty="0" smtClean="0">
                <a:latin typeface="Calibri" panose="020F0502020204030204" pitchFamily="34" charset="0"/>
              </a:rPr>
              <a:t>w dniu poprzedzającym dzień ogłoszenia o rozstrzygnięciu postępowania. </a:t>
            </a:r>
          </a:p>
          <a:p>
            <a:pPr algn="just"/>
            <a:endParaRPr lang="pl-PL" sz="2400" u="sng" dirty="0" smtClean="0">
              <a:latin typeface="Calibri" panose="020F0502020204030204" pitchFamily="34" charset="0"/>
            </a:endParaRPr>
          </a:p>
          <a:p>
            <a:pPr algn="just"/>
            <a:r>
              <a:rPr lang="pl-PL" sz="2400" u="sng" dirty="0" smtClean="0">
                <a:latin typeface="Calibri" panose="020F0502020204030204" pitchFamily="34" charset="0"/>
              </a:rPr>
              <a:t>Niedopuszczalne jest zastrzeżenie całej oferty. Oświadczenie </a:t>
            </a:r>
            <a:br>
              <a:rPr lang="pl-PL" sz="2400" u="sng" dirty="0" smtClean="0">
                <a:latin typeface="Calibri" panose="020F0502020204030204" pitchFamily="34" charset="0"/>
              </a:rPr>
            </a:br>
            <a:r>
              <a:rPr lang="pl-PL" sz="2400" u="sng" dirty="0" smtClean="0">
                <a:latin typeface="Calibri" panose="020F0502020204030204" pitchFamily="34" charset="0"/>
              </a:rPr>
              <a:t>o zastrzeżeniu całej oferty jest nieskuteczne.</a:t>
            </a:r>
          </a:p>
          <a:p>
            <a:pPr algn="just"/>
            <a:endParaRPr lang="pl-PL" sz="2800" u="sng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491780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3BA103-DFC0-48B8-9139-CB1CDFD3FFCF}" type="slidenum">
              <a:rPr lang="pl-PL" smtClean="0"/>
              <a:pPr>
                <a:defRPr/>
              </a:pPr>
              <a:t>16</a:t>
            </a:fld>
            <a:endParaRPr lang="pl-PL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685800"/>
            <a:ext cx="6476999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198422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>
                <a:latin typeface="Calibri" panose="020F0502020204030204" pitchFamily="34" charset="0"/>
              </a:rPr>
              <a:t>Sposób przygotowania oferty</a:t>
            </a:r>
            <a:endParaRPr lang="pl-PL" sz="3600" dirty="0"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599" y="1676399"/>
            <a:ext cx="8763001" cy="502920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>
                <a:latin typeface="Calibri" panose="020F0502020204030204" pitchFamily="34" charset="0"/>
              </a:rPr>
              <a:t>Kopie dokumentów winny być </a:t>
            </a:r>
            <a:r>
              <a:rPr lang="pl-PL" sz="2800" u="sng" dirty="0">
                <a:latin typeface="Calibri" panose="020F0502020204030204" pitchFamily="34" charset="0"/>
              </a:rPr>
              <a:t>poświadczone </a:t>
            </a:r>
            <a:r>
              <a:rPr lang="pl-PL" sz="2800" u="sng" dirty="0" smtClean="0">
                <a:latin typeface="Calibri" panose="020F0502020204030204" pitchFamily="34" charset="0"/>
              </a:rPr>
              <a:t>za zgodność </a:t>
            </a:r>
            <a:r>
              <a:rPr lang="pl-PL" sz="2800" u="sng" dirty="0">
                <a:latin typeface="Calibri" panose="020F0502020204030204" pitchFamily="34" charset="0"/>
              </a:rPr>
              <a:t>z oryginałem</a:t>
            </a:r>
            <a:r>
              <a:rPr lang="pl-PL" sz="2800" dirty="0">
                <a:latin typeface="Calibri" panose="020F0502020204030204" pitchFamily="34" charset="0"/>
              </a:rPr>
              <a:t> przez osoby uprawnione </a:t>
            </a:r>
            <a:r>
              <a:rPr lang="pl-PL" sz="2800" dirty="0" smtClean="0">
                <a:latin typeface="Calibri" panose="020F0502020204030204" pitchFamily="34" charset="0"/>
              </a:rPr>
              <a:t/>
            </a:r>
            <a:br>
              <a:rPr lang="pl-PL" sz="2800" dirty="0" smtClean="0">
                <a:latin typeface="Calibri" panose="020F0502020204030204" pitchFamily="34" charset="0"/>
              </a:rPr>
            </a:br>
            <a:r>
              <a:rPr lang="pl-PL" sz="2800" dirty="0" smtClean="0">
                <a:latin typeface="Calibri" panose="020F0502020204030204" pitchFamily="34" charset="0"/>
              </a:rPr>
              <a:t>do </a:t>
            </a:r>
            <a:r>
              <a:rPr lang="pl-PL" sz="2800" dirty="0">
                <a:latin typeface="Calibri" panose="020F0502020204030204" pitchFamily="34" charset="0"/>
              </a:rPr>
              <a:t>reprezentowania oferenta</a:t>
            </a:r>
            <a:r>
              <a:rPr lang="pl-PL" sz="2800" dirty="0" smtClean="0"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l-PL" sz="2800" dirty="0">
                <a:latin typeface="Calibri" panose="020F0502020204030204" pitchFamily="34" charset="0"/>
              </a:rPr>
              <a:t>Oddział Funduszu </a:t>
            </a:r>
            <a:r>
              <a:rPr lang="pl-PL" sz="2800" u="sng" dirty="0">
                <a:latin typeface="Calibri" panose="020F0502020204030204" pitchFamily="34" charset="0"/>
              </a:rPr>
              <a:t>może zażądać przedstawienia przez oferenta oryginału dokumentu </a:t>
            </a:r>
            <a:r>
              <a:rPr lang="pl-PL" sz="2800" dirty="0">
                <a:latin typeface="Calibri" panose="020F0502020204030204" pitchFamily="34" charset="0"/>
              </a:rPr>
              <a:t>w przypadku, gdy kopia dokumentu jest nieczytelna lub budzi wątpliwości co do jej zgodności z oryginałem, a oddział Funduszu nie dysponuje możliwością weryfikacji jej prawdziwości w inny sposób.</a:t>
            </a:r>
          </a:p>
        </p:txBody>
      </p:sp>
    </p:spTree>
    <p:extLst>
      <p:ext uri="{BB962C8B-B14F-4D97-AF65-F5344CB8AC3E}">
        <p14:creationId xmlns:p14="http://schemas.microsoft.com/office/powerpoint/2010/main" val="878704001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 smtClean="0">
                <a:latin typeface="Calibri" panose="020F0502020204030204" pitchFamily="34" charset="0"/>
              </a:rPr>
              <a:t>Oferta jest złożona w terminie, jeżeli:</a:t>
            </a:r>
            <a:endParaRPr lang="pl-PL" sz="3600" dirty="0"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724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>
                <a:latin typeface="Calibri" panose="020F0502020204030204" pitchFamily="34" charset="0"/>
              </a:rPr>
              <a:t>d</a:t>
            </a:r>
            <a:r>
              <a:rPr lang="pl-PL" sz="2800" dirty="0" smtClean="0">
                <a:latin typeface="Calibri" panose="020F0502020204030204" pitchFamily="34" charset="0"/>
              </a:rPr>
              <a:t>ata jej nadania nie jest późniejsza niż termin składania ofert określony w ogłoszeniu, oraz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>
                <a:latin typeface="Calibri" panose="020F0502020204030204" pitchFamily="34" charset="0"/>
              </a:rPr>
              <a:t>w</a:t>
            </a:r>
            <a:r>
              <a:rPr lang="pl-PL" sz="2800" dirty="0" smtClean="0">
                <a:latin typeface="Calibri" panose="020F0502020204030204" pitchFamily="34" charset="0"/>
              </a:rPr>
              <a:t>płynie ona do oddziału Funduszu nie później niż na jeden dzień przed terminem otwarcia ofert.</a:t>
            </a:r>
            <a:endParaRPr lang="pl-PL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48114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762000"/>
          </a:xfrm>
        </p:spPr>
        <p:txBody>
          <a:bodyPr/>
          <a:lstStyle/>
          <a:p>
            <a:pPr algn="ctr"/>
            <a:r>
              <a:rPr lang="pl-PL" sz="3600" dirty="0" smtClean="0">
                <a:latin typeface="Calibri" panose="020F0502020204030204" pitchFamily="34" charset="0"/>
              </a:rPr>
              <a:t>Uzupełnienie oferty</a:t>
            </a:r>
            <a:endParaRPr lang="pl-PL" sz="3600" dirty="0"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Calibri" panose="020F0502020204030204" pitchFamily="34" charset="0"/>
              </a:rPr>
              <a:t>Oferent może uzupełnić złożoną przez siebie ofertę pod warunkiem, że oddział Funduszu otrzyma pisemne powiadomienie o uzupełnieniu oferty przed upływem terminu składania ofert.</a:t>
            </a:r>
          </a:p>
          <a:p>
            <a:pPr marL="0" indent="0" algn="just">
              <a:buNone/>
            </a:pPr>
            <a:r>
              <a:rPr lang="pl-PL" sz="2800" dirty="0" smtClean="0">
                <a:latin typeface="Calibri" panose="020F0502020204030204" pitchFamily="34" charset="0"/>
              </a:rPr>
              <a:t>Powiadomienie powinno być oznaczone w taki sam sposób jak oferta oraz dodatkowo zawierać wskazanie </a:t>
            </a:r>
            <a:r>
              <a:rPr lang="pl-PL" sz="2800" b="1" dirty="0" smtClean="0">
                <a:latin typeface="Calibri" panose="020F0502020204030204" pitchFamily="34" charset="0"/>
              </a:rPr>
              <a:t>„UZUPEŁNIENIE OFERTY”</a:t>
            </a:r>
            <a:r>
              <a:rPr lang="pl-PL" sz="2800" dirty="0" smtClean="0"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800" u="sng" dirty="0" smtClean="0">
                <a:latin typeface="Calibri" panose="020F0502020204030204" pitchFamily="34" charset="0"/>
              </a:rPr>
              <a:t>Po upływie terminu składania ofert, oferent jest związany ofertą do czasu rozstrzygnięcie postępowania.</a:t>
            </a:r>
            <a:endParaRPr lang="pl-PL" sz="28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608736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371600"/>
          </a:xfrm>
        </p:spPr>
        <p:txBody>
          <a:bodyPr/>
          <a:lstStyle/>
          <a:p>
            <a:pPr algn="ctr"/>
            <a:r>
              <a:rPr lang="pl-PL" sz="3200" b="1" dirty="0">
                <a:latin typeface="Calibri" panose="020F0502020204030204" pitchFamily="34" charset="0"/>
              </a:rPr>
              <a:t>P</a:t>
            </a:r>
            <a:r>
              <a:rPr lang="pl-PL" sz="3200" b="1" dirty="0" smtClean="0">
                <a:latin typeface="Calibri" panose="020F0502020204030204" pitchFamily="34" charset="0"/>
              </a:rPr>
              <a:t>odstawy prawne</a:t>
            </a:r>
            <a:endParaRPr lang="pl-PL" sz="3200" b="1" dirty="0"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/>
          <a:lstStyle/>
          <a:p>
            <a:pPr algn="just"/>
            <a:endParaRPr lang="pl-PL" sz="1600" dirty="0" smtClean="0">
              <a:latin typeface="Calibri" panose="020F0502020204030204" pitchFamily="34" charset="0"/>
            </a:endParaRPr>
          </a:p>
          <a:p>
            <a:pPr algn="just"/>
            <a:endParaRPr lang="pl-PL" sz="1600" dirty="0">
              <a:latin typeface="Calibri" panose="020F0502020204030204" pitchFamily="34" charset="0"/>
            </a:endParaRPr>
          </a:p>
          <a:p>
            <a:pPr algn="just"/>
            <a:r>
              <a:rPr lang="pl-PL" sz="1600" dirty="0" smtClean="0">
                <a:latin typeface="Calibri" panose="020F0502020204030204" pitchFamily="34" charset="0"/>
              </a:rPr>
              <a:t>Ustawa </a:t>
            </a:r>
            <a:r>
              <a:rPr lang="pl-PL" sz="1600" dirty="0">
                <a:latin typeface="Calibri" panose="020F0502020204030204" pitchFamily="34" charset="0"/>
              </a:rPr>
              <a:t>z dnia 27 sierpnia 2004 r. o świadczeniach </a:t>
            </a:r>
            <a:r>
              <a:rPr lang="pl-PL" sz="1600" dirty="0" smtClean="0">
                <a:latin typeface="Calibri" panose="020F0502020204030204" pitchFamily="34" charset="0"/>
              </a:rPr>
              <a:t>opieki zdrowotnej finansowanych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ze </a:t>
            </a:r>
            <a:r>
              <a:rPr lang="pl-PL" sz="1600" dirty="0">
                <a:latin typeface="Calibri" panose="020F0502020204030204" pitchFamily="34" charset="0"/>
              </a:rPr>
              <a:t>środków publicznych </a:t>
            </a:r>
            <a:r>
              <a:rPr lang="pl-PL" sz="1600" dirty="0" smtClean="0">
                <a:latin typeface="Calibri" panose="020F0502020204030204" pitchFamily="34" charset="0"/>
              </a:rPr>
              <a:t>(</a:t>
            </a:r>
            <a:r>
              <a:rPr lang="pl-PL" sz="1600" dirty="0">
                <a:latin typeface="Calibri" panose="020F0502020204030204" pitchFamily="34" charset="0"/>
              </a:rPr>
              <a:t>Dz. U. 2018, poz. 1510 ze zm</a:t>
            </a:r>
            <a:r>
              <a:rPr lang="pl-PL" sz="1600" dirty="0" smtClean="0">
                <a:latin typeface="Calibri" panose="020F0502020204030204" pitchFamily="34" charset="0"/>
              </a:rPr>
              <a:t>.) – dział VI „Postępowanie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w sprawie zawarcia umów ze świadczeniodawcami” – zwana w dalszej części: </a:t>
            </a:r>
            <a:r>
              <a:rPr lang="pl-PL" sz="1600" i="1" dirty="0" smtClean="0">
                <a:latin typeface="Calibri" panose="020F0502020204030204" pitchFamily="34" charset="0"/>
              </a:rPr>
              <a:t>ustawą </a:t>
            </a:r>
            <a:br>
              <a:rPr lang="pl-PL" sz="1600" i="1" dirty="0" smtClean="0">
                <a:latin typeface="Calibri" panose="020F0502020204030204" pitchFamily="34" charset="0"/>
              </a:rPr>
            </a:br>
            <a:r>
              <a:rPr lang="pl-PL" sz="1600" i="1" dirty="0" smtClean="0">
                <a:latin typeface="Calibri" panose="020F0502020204030204" pitchFamily="34" charset="0"/>
              </a:rPr>
              <a:t>o świadczeniach</a:t>
            </a:r>
            <a:r>
              <a:rPr lang="pl-PL" sz="1600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Rozporządzenie Ministra Zdrowia z dnia 5 sierpnia 2016 r. w sprawie szczegółowych kryteriów wyboru ofert w postępowaniu w sprawie zawarcia umów o udzielanie świadczeń opieki zdrowotnej (Dz. U. z 2016, poz.1372 ze zm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.).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algn="just"/>
            <a:r>
              <a:rPr lang="pl-PL" sz="1600" dirty="0" smtClean="0">
                <a:latin typeface="Calibri" panose="020F0502020204030204" pitchFamily="34" charset="0"/>
              </a:rPr>
              <a:t>Rozporządzenie Ministra Zdrowia z dnia 22 grudnia 2014 r. w sprawie sposobu ogłaszania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o postępowaniu w sprawie zawarcia umowy o udzielanie świadczeń opieki zdrowotnej, składania ofert, powoływania i odwoływania komisji konkursowej, jej zadań oraz trybu pracy (Dz. U. 2014, poz. 1980, ze zm.).</a:t>
            </a:r>
          </a:p>
          <a:p>
            <a:pPr lvl="0"/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Zarządzenie Nr 18/2017/DSOZ Prezesa Narodowego Funduszu Zdrowia z dnia 14 marca 2017r. w sprawie warunków postępowania dotyczącego zawierania umów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udzielanie świadczeń opieki zdrowotnej, zmienione Zarządzeniem Nr 19/2017/DSOZ Prezesa Narodowego Funduszu Zdrowia z dnia 15 marca 2017r.</a:t>
            </a:r>
          </a:p>
          <a:p>
            <a:pPr algn="just"/>
            <a:endParaRPr lang="pl-PL" sz="2000" dirty="0" smtClean="0">
              <a:latin typeface="Calibri" panose="020F0502020204030204" pitchFamily="34" charset="0"/>
            </a:endParaRPr>
          </a:p>
          <a:p>
            <a:pPr algn="just"/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596541"/>
      </p:ext>
    </p:extLst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8962" y="381000"/>
            <a:ext cx="8229600" cy="1371600"/>
          </a:xfrm>
        </p:spPr>
        <p:txBody>
          <a:bodyPr/>
          <a:lstStyle/>
          <a:p>
            <a:pPr algn="ctr"/>
            <a:r>
              <a:rPr lang="pl-PL" dirty="0" smtClean="0">
                <a:latin typeface="Calibri" panose="020F0502020204030204" pitchFamily="34" charset="0"/>
              </a:rPr>
              <a:t>Informacje dodatkowe</a:t>
            </a:r>
            <a:endParaRPr lang="pl-PL" dirty="0">
              <a:latin typeface="Calibri" panose="020F050202020403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C2D6FA-8D95-4797-9AC4-06178472CDED}" type="slidenum">
              <a:rPr lang="pl-PL" smtClean="0"/>
              <a:pPr>
                <a:defRPr/>
              </a:pPr>
              <a:t>20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29281" y="2225323"/>
            <a:ext cx="81616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Calibri" panose="020F0502020204030204" pitchFamily="34" charset="0"/>
              </a:rPr>
              <a:t>Program NFZ-KO ze względów technicznych nie umożliwia wykazania w ofercie dwa razy tej samej osoby z uwzględnieniem dwóch różnych </a:t>
            </a:r>
            <a:r>
              <a:rPr lang="pl-PL" dirty="0" smtClean="0">
                <a:latin typeface="Calibri" panose="020F0502020204030204" pitchFamily="34" charset="0"/>
              </a:rPr>
              <a:t>zawodów/ specjalności </a:t>
            </a:r>
            <a:r>
              <a:rPr lang="pl-PL" dirty="0">
                <a:latin typeface="Calibri" panose="020F0502020204030204" pitchFamily="34" charset="0"/>
              </a:rPr>
              <a:t>medycznych. W przypadku zamiaru wykazania w ofercie </a:t>
            </a:r>
            <a:r>
              <a:rPr lang="pl-PL" dirty="0" smtClean="0">
                <a:latin typeface="Calibri" panose="020F0502020204030204" pitchFamily="34" charset="0"/>
              </a:rPr>
              <a:t>co najmniej dwa </a:t>
            </a:r>
            <a:r>
              <a:rPr lang="pl-PL" dirty="0">
                <a:latin typeface="Calibri" panose="020F0502020204030204" pitchFamily="34" charset="0"/>
              </a:rPr>
              <a:t>razy tej samej osoby z uwzględnieniem innych zawodów </a:t>
            </a:r>
            <a:r>
              <a:rPr lang="pl-PL" dirty="0" smtClean="0">
                <a:latin typeface="Calibri" panose="020F0502020204030204" pitchFamily="34" charset="0"/>
              </a:rPr>
              <a:t>medycznych/ specjalności, </a:t>
            </a:r>
            <a:r>
              <a:rPr lang="pl-PL" dirty="0">
                <a:latin typeface="Calibri" panose="020F0502020204030204" pitchFamily="34" charset="0"/>
              </a:rPr>
              <a:t>należy przygotować ofertę wykazując w niej osobę personelu, jej kwalifikacje oraz </a:t>
            </a:r>
            <a:r>
              <a:rPr lang="pl-PL" dirty="0" smtClean="0">
                <a:latin typeface="Calibri" panose="020F0502020204030204" pitchFamily="34" charset="0"/>
              </a:rPr>
              <a:t>pełny </a:t>
            </a:r>
            <a:r>
              <a:rPr lang="pl-PL" dirty="0">
                <a:latin typeface="Calibri" panose="020F0502020204030204" pitchFamily="34" charset="0"/>
              </a:rPr>
              <a:t>harmonogram </a:t>
            </a:r>
            <a:r>
              <a:rPr lang="pl-PL" dirty="0" smtClean="0">
                <a:latin typeface="Calibri" panose="020F0502020204030204" pitchFamily="34" charset="0"/>
              </a:rPr>
              <a:t>pracy (</a:t>
            </a:r>
            <a:r>
              <a:rPr lang="pl-PL" b="1" dirty="0" smtClean="0">
                <a:latin typeface="Calibri" panose="020F0502020204030204" pitchFamily="34" charset="0"/>
              </a:rPr>
              <a:t>łączny</a:t>
            </a:r>
            <a:r>
              <a:rPr lang="pl-PL" dirty="0" smtClean="0">
                <a:latin typeface="Calibri" panose="020F0502020204030204" pitchFamily="34" charset="0"/>
              </a:rPr>
              <a:t> dla wszystkich wykazanych zawodów).</a:t>
            </a: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  <a:p>
            <a:pPr algn="just"/>
            <a:r>
              <a:rPr lang="pl-PL" dirty="0">
                <a:latin typeface="Calibri" panose="020F0502020204030204" pitchFamily="34" charset="0"/>
              </a:rPr>
              <a:t>J</a:t>
            </a:r>
            <a:r>
              <a:rPr lang="pl-PL" dirty="0" smtClean="0">
                <a:latin typeface="Calibri" panose="020F0502020204030204" pitchFamily="34" charset="0"/>
              </a:rPr>
              <a:t>ednocześnie </a:t>
            </a:r>
            <a:r>
              <a:rPr lang="pl-PL" dirty="0">
                <a:latin typeface="Calibri" panose="020F0502020204030204" pitchFamily="34" charset="0"/>
              </a:rPr>
              <a:t>do oferty należy dołączyć oświadczenie </a:t>
            </a:r>
            <a:r>
              <a:rPr lang="pl-PL" dirty="0" smtClean="0">
                <a:latin typeface="Calibri" panose="020F0502020204030204" pitchFamily="34" charset="0"/>
              </a:rPr>
              <a:t>ze </a:t>
            </a:r>
            <a:r>
              <a:rPr lang="pl-PL" dirty="0">
                <a:latin typeface="Calibri" panose="020F0502020204030204" pitchFamily="34" charset="0"/>
              </a:rPr>
              <a:t>wskazaniem tej samej osoby </a:t>
            </a:r>
            <a:r>
              <a:rPr lang="pl-PL" dirty="0" smtClean="0">
                <a:latin typeface="Calibri" panose="020F0502020204030204" pitchFamily="34" charset="0"/>
              </a:rPr>
              <a:t/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z każdym </a:t>
            </a:r>
            <a:r>
              <a:rPr lang="pl-PL" dirty="0" smtClean="0">
                <a:latin typeface="Calibri" panose="020F0502020204030204" pitchFamily="34" charset="0"/>
              </a:rPr>
              <a:t>zawodem/specjalnością</a:t>
            </a:r>
            <a:r>
              <a:rPr lang="pl-PL" dirty="0" smtClean="0">
                <a:latin typeface="Calibri" panose="020F0502020204030204" pitchFamily="34" charset="0"/>
              </a:rPr>
              <a:t>, </a:t>
            </a:r>
            <a:r>
              <a:rPr lang="pl-PL" dirty="0">
                <a:latin typeface="Calibri" panose="020F0502020204030204" pitchFamily="34" charset="0"/>
              </a:rPr>
              <a:t>jej kwalifikacje oraz </a:t>
            </a:r>
            <a:r>
              <a:rPr lang="pl-PL" b="1" dirty="0">
                <a:latin typeface="Calibri" panose="020F0502020204030204" pitchFamily="34" charset="0"/>
              </a:rPr>
              <a:t>ustalony </a:t>
            </a:r>
            <a:r>
              <a:rPr lang="pl-PL" b="1" dirty="0" smtClean="0">
                <a:latin typeface="Calibri" panose="020F0502020204030204" pitchFamily="34" charset="0"/>
              </a:rPr>
              <a:t>odrębny harmonogram pracy</a:t>
            </a:r>
            <a:r>
              <a:rPr lang="pl-PL" dirty="0" smtClean="0">
                <a:latin typeface="Calibri" panose="020F0502020204030204" pitchFamily="34" charset="0"/>
              </a:rPr>
              <a:t> dla każdego zawodu/specjalności. </a:t>
            </a:r>
            <a:r>
              <a:rPr lang="pl-PL" dirty="0">
                <a:latin typeface="Calibri" panose="020F0502020204030204" pitchFamily="34" charset="0"/>
              </a:rPr>
              <a:t>Jednocześnie należy złożyć informację, iż w przypadku zawarcia umowy o udzielanie świadczeń opieki zdrowotnej wskazana w oświadczeniu osoba zostanie uwzględniona w harmonogramie zgłoszeniem zmiany do umowy zgodnie ze złożonym oświadczeniem do oferty.</a:t>
            </a:r>
          </a:p>
        </p:txBody>
      </p:sp>
    </p:spTree>
    <p:extLst>
      <p:ext uri="{BB962C8B-B14F-4D97-AF65-F5344CB8AC3E}">
        <p14:creationId xmlns:p14="http://schemas.microsoft.com/office/powerpoint/2010/main" val="2387045776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23920"/>
          </a:xfrm>
        </p:spPr>
        <p:txBody>
          <a:bodyPr/>
          <a:lstStyle/>
          <a:p>
            <a:pPr algn="ctr"/>
            <a:r>
              <a:rPr lang="pl-P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Psychoterapeuta 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osoba prowadząca </a:t>
            </a:r>
            <a:r>
              <a:rPr lang="pl-P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psychoterapię</a:t>
            </a:r>
            <a:br>
              <a:rPr lang="pl-P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Osoba ubiegająca się 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otrzymanie certyfikatu psychoterapeuty</a:t>
            </a:r>
            <a:endParaRPr lang="pl-PL" sz="24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C2D6FA-8D95-4797-9AC4-06178472CDED}" type="slidenum">
              <a:rPr lang="pl-PL" smtClean="0"/>
              <a:pPr>
                <a:defRPr/>
              </a:pPr>
              <a:t>21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33400" y="1820562"/>
            <a:ext cx="8153400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Zgodnie z § 2 ust. 1 pkt. 11 Zarządzenia nr 41/2018/DSOZ Prezesa Narodowego Funduszu Zdrowia </a:t>
            </a:r>
            <a:r>
              <a:rPr lang="pl-PL" sz="1100" i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 sprawie określenia warunków zawierania i realizacji umów rodzaju opieka psychiatryczna i leczenie uzależnień</a:t>
            </a: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z dnia 23 maja 2018r. </a:t>
            </a:r>
            <a:r>
              <a:rPr lang="pl-PL" sz="11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cyt</a:t>
            </a: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: „</a:t>
            </a:r>
            <a:r>
              <a:rPr lang="pl-PL" sz="11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psychoterapeuta - osoba prowadząca psychoterapię”</a:t>
            </a: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, która ukończyła studia wyższe i podyplomowe szkolenie w zakresie psychoterapii, o której mowa w l.p. 1: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a) w kolumnie 3 pkt . 3 załącznika nr 1 do rozporządzenia, o którym mowa w pkt. 14,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b) w kolumnie 2 pkt. 6 - </a:t>
            </a:r>
            <a:r>
              <a:rPr lang="pl-PL" sz="1100" i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Sesja psychoterapii indywidualnej</a:t>
            </a: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oraz w kolumnie 3 w ust. 1 pkt 1  załącznika nr 6 do rozporządzenia, o którym mowa w pkt. 14;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Psychoterapeutą jest osoba, </a:t>
            </a:r>
            <a:r>
              <a:rPr lang="pl-PL" sz="11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która spełnia łącznie następujące warunki</a:t>
            </a: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a) posiada dyplom lekarza lub magistra: psychologii, pielęgniarstwa, pedagogiki, resocjalizacji albo spełnia warunki określone w art. 63 ust. 1 ustawy z dnia 8 czerwca 2001 r. o zawodzie psychologa i samorządzie zawodowym psychologów (Dz.U. Nr 73, poz. 763, z </a:t>
            </a:r>
            <a:r>
              <a:rPr lang="pl-PL" sz="11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późn</a:t>
            </a: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zm.),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b) ukończyła podyplomowe szkolenie w zakresie oddziaływań psychoterapeutycznych mających zastosowanie w leczeniu zaburzeń zdrowia, prowadzone metodami o udowodnionej naukowo skuteczności, w szczególności metodą terapii </a:t>
            </a:r>
            <a:r>
              <a:rPr lang="pl-PL" sz="11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psychodynamicznej</a:t>
            </a: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, poznawczo-behawioralnej </a:t>
            </a:r>
            <a:b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lub systemowej, w wymiarze co najmniej 1200 godzin albo przed 2007 r. ukończyła podyplomowe szkolenie w zakresie oddziaływań psychoterapeutycznych mających zastosowanie w leczeniu zaburzeń zdrowia w wymiarze czasu określonym w programie tego szkolenia,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c) posiada zaświadczenie, zwane dalej "certyfikatem psychoterapeuty", poświadczające odbycie szkolenia wymienionego w lit. b, zakończonego egzaminem przeprowadzonym przez komisję zewnętrzną wobec podmiotu kształcącego, w skład której nie wchodzą przedstawiciele podmiotu kształcącego, w szczególności powołaną przez stowarzyszenia wydające certyfikaty psychoterapeuty - zwana dalej "osobą prowadzącą psychoterapię”.</a:t>
            </a:r>
          </a:p>
        </p:txBody>
      </p:sp>
    </p:spTree>
    <p:extLst>
      <p:ext uri="{BB962C8B-B14F-4D97-AF65-F5344CB8AC3E}">
        <p14:creationId xmlns:p14="http://schemas.microsoft.com/office/powerpoint/2010/main" val="209540100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 smtClean="0">
                <a:latin typeface="Calibri" panose="020F0502020204030204" pitchFamily="34" charset="0"/>
              </a:rPr>
              <a:t>Dokumenty potwierdzające kwalifikacje - </a:t>
            </a:r>
            <a:r>
              <a:rPr lang="pl-PL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„</a:t>
            </a:r>
            <a:r>
              <a:rPr lang="pl-PL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psychoterapeuta - osoba prowadząca psychoterapię</a:t>
            </a:r>
            <a:r>
              <a:rPr lang="pl-PL" sz="16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” </a:t>
            </a:r>
            <a:r>
              <a:rPr lang="pl-PL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– spełnia łącznie następujące warunki:</a:t>
            </a:r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C2D6FA-8D95-4797-9AC4-06178472CDED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411892" y="1828800"/>
            <a:ext cx="8229600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1) Dyplom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lekarza lub magistra: psychologii, pielęgniarstwa, pedagogiki, resocjalizacji albo spełnia warunki określone w art. 63 ust. 1 ustawy z dnia 8 czerwca 2001 r. o zawodzie psychologa i samorządzie zawodowym psychologów (Dz.U. Nr 73, poz. 763, z </a:t>
            </a:r>
            <a:r>
              <a:rPr lang="pl-PL" sz="11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późn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zm.),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2) 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Dokument potwierdzający </a:t>
            </a:r>
            <a:r>
              <a:rPr lang="pl-PL" sz="1100" b="1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ukończone </a:t>
            </a:r>
            <a:r>
              <a:rPr lang="pl-PL" sz="11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podyplomowe szkolenie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 zakresie oddziaływań psychoterapeutycznych mających zastosowanie w leczeniu zaburzeń zdrowia, prowadzone metodami o udowodnionej naukowo skuteczności, w szczególności metodą terapii </a:t>
            </a:r>
            <a:r>
              <a:rPr lang="pl-PL" sz="11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psychodynamicznej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poznawczo-behawioralnej </a:t>
            </a: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lub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systemowej, </a:t>
            </a:r>
            <a:r>
              <a:rPr lang="pl-PL" sz="11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 wymiarze co najmniej 1200 godzin </a:t>
            </a:r>
            <a:endParaRPr lang="pl-PL" sz="1100" b="1" u="sng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albo 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przed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2007 r. </a:t>
            </a: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dokument potwierdzający </a:t>
            </a:r>
            <a:r>
              <a:rPr lang="pl-PL" sz="1100" b="1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ukończenie podyplomowego </a:t>
            </a:r>
            <a:r>
              <a:rPr lang="pl-PL" sz="11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szkolenie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 zakresie oddziaływań psychoterapeutycznych mających zastosowanie w leczeniu zaburzeń zdrowia w wymiarze czasu określonym w programie tego szkolenia,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3) Posiada zaświadczenie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zwane dalej "</a:t>
            </a:r>
            <a:r>
              <a:rPr lang="pl-PL" sz="11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certyfikatem psychoterapeuty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", poświadczające odbycie </a:t>
            </a:r>
            <a:r>
              <a:rPr lang="pl-PL" sz="1100" dirty="0" err="1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ww</a:t>
            </a: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szkolenia zakończonego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egzaminem przeprowadzonym przez komisję zewnętrzną wobec podmiotu kształcącego, w skład której nie wchodzą przedstawiciele podmiotu kształcącego, w szczególności powołaną przez stowarzyszenia wydające certyfikaty </a:t>
            </a: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psychoterapeuty.</a:t>
            </a:r>
            <a:endParaRPr lang="pl-PL" sz="1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349758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latin typeface="Calibri" panose="020F0502020204030204" pitchFamily="34" charset="0"/>
              </a:rPr>
              <a:t>c.d</a:t>
            </a:r>
            <a:endParaRPr lang="pl-PL" dirty="0">
              <a:latin typeface="Calibri" panose="020F050202020403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C2D6FA-8D95-4797-9AC4-06178472CDED}" type="slidenum">
              <a:rPr lang="pl-PL" smtClean="0"/>
              <a:pPr>
                <a:defRPr/>
              </a:pPr>
              <a:t>23</a:t>
            </a:fld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1066800" y="1905000"/>
            <a:ext cx="731520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pl-PL" sz="11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„</a:t>
            </a:r>
            <a:r>
              <a:rPr lang="pl-PL" sz="11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osoba ubiegająca </a:t>
            </a:r>
            <a:r>
              <a:rPr lang="pl-PL" sz="1100" b="1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się </a:t>
            </a:r>
            <a:r>
              <a:rPr lang="pl-PL" sz="11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o otrzymanie certyfikatu psychoterapeuty</a:t>
            </a:r>
            <a:r>
              <a:rPr lang="pl-PL" sz="11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- osoba o której mowa w l.p. 1 w kolumnie 2 pkt 6 - </a:t>
            </a:r>
            <a:r>
              <a:rPr lang="pl-PL" sz="1100" i="1" dirty="0">
                <a:latin typeface="Calibri" panose="020F0502020204030204" pitchFamily="34" charset="0"/>
                <a:ea typeface="Times New Roman" panose="02020603050405020304" pitchFamily="18" charset="0"/>
              </a:rPr>
              <a:t>Sesja psychoterapii indywidualnej</a:t>
            </a:r>
            <a:r>
              <a:rPr lang="pl-PL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oraz w kolumnie 3 w ust. 1 pkt 2 załącznika nr 6 </a:t>
            </a: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do </a:t>
            </a:r>
            <a:r>
              <a:rPr lang="pl-PL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rozporządzenia”, o którym mowa w pkt 14 tj. osoba która: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a)posiada </a:t>
            </a:r>
            <a:r>
              <a:rPr lang="pl-PL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dyplom lekarza lub magistra: psychologii, pielęgniarstwa, pedagogiki, resocjalizacji albo spełnia warunki określone w art. 63 ust. 1 ustawy z dnia 8 czerwca 2001 r. </a:t>
            </a: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 </a:t>
            </a:r>
            <a:r>
              <a:rPr lang="pl-PL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zawodzie psychologa i samorządzie zawodowym psychologów (Dz.U. Nr 73, poz. 763, z </a:t>
            </a:r>
            <a:r>
              <a:rPr lang="pl-PL" sz="1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późn</a:t>
            </a:r>
            <a:r>
              <a:rPr lang="pl-PL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. zm.),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b)posiadająca </a:t>
            </a:r>
            <a:r>
              <a:rPr lang="pl-PL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status osoby uczestniczącej co najmniej dwa lata w podyplomowym szkoleniu, oraz posiadająca zaświadczenie wydane przez podmiot prowadzący kształcenie </a:t>
            </a:r>
            <a:r>
              <a:rPr lang="pl-PL" sz="11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oraz </a:t>
            </a:r>
            <a:r>
              <a:rPr lang="pl-PL" sz="11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pracująca pod nadzorem osoby posiadającej certyfikat psychoterapeuty</a:t>
            </a:r>
            <a:r>
              <a:rPr lang="pl-PL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4835111"/>
      </p:ext>
    </p:extLst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>
                <a:latin typeface="Calibri" panose="020F0502020204030204" pitchFamily="34" charset="0"/>
              </a:rPr>
              <a:t>Dokumenty potwierdzające kwalifikacje - </a:t>
            </a:r>
            <a:r>
              <a:rPr lang="pl-PL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„</a:t>
            </a:r>
            <a:r>
              <a:rPr lang="pl-PL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„</a:t>
            </a:r>
            <a:r>
              <a:rPr lang="pl-PL" sz="16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osoba ubiegająca się o otrzymanie certyfikatu </a:t>
            </a:r>
            <a:r>
              <a:rPr lang="pl-PL" sz="1600" b="1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psychoterapeuty</a:t>
            </a:r>
            <a:r>
              <a:rPr lang="pl-PL" sz="16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” </a:t>
            </a:r>
            <a:r>
              <a:rPr lang="pl-PL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– spełnia łącznie następujące </a:t>
            </a:r>
            <a:r>
              <a:rPr lang="pl-PL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warunki:</a:t>
            </a:r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C2D6FA-8D95-4797-9AC4-06178472CDED}" type="slidenum">
              <a:rPr lang="pl-PL" smtClean="0"/>
              <a:pPr>
                <a:defRPr/>
              </a:pPr>
              <a:t>24</a:t>
            </a:fld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457200" y="1754990"/>
            <a:ext cx="7848600" cy="4362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1)Posiada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dyplom lekarza lub magistra: psychologii, pielęgniarstwa, pedagogiki, resocjalizacji albo spełnia warunki określone w art. 63 ust. 1 ustawy z dnia 8 czerwca 2001 r. o zawodzie psychologa i samorządzie zawodowym psychologów (Dz.U. Nr 73, poz. 763, z </a:t>
            </a:r>
            <a:r>
              <a:rPr lang="pl-PL" sz="11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późn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zm.),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2)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Przed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2007 r. dokument potwierdzający </a:t>
            </a:r>
            <a:r>
              <a:rPr lang="pl-PL" sz="11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ukończenie podyplomowego szkolenie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 zakresie oddziaływań psychoterapeutycznych mających zastosowanie w leczeniu zaburzeń zdrowia w wymiarze czasu określonym w programie tego </a:t>
            </a: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szkolenia </a:t>
            </a:r>
            <a:r>
              <a:rPr lang="pl-PL" sz="11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oraz pracująca pod nadzorem osoby posiadającej certyfikat psychoterapeuty</a:t>
            </a:r>
            <a:endParaRPr lang="pl-PL" sz="1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albo</a:t>
            </a: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Dokument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potwierdzający </a:t>
            </a:r>
            <a:r>
              <a:rPr lang="pl-PL" sz="11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ukończone podyplomowe szkolenie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 zakresie oddziaływań psychoterapeutycznych mających zastosowanie w leczeniu zaburzeń zdrowia, prowadzone metodami o udowodnionej naukowo skuteczności, w szczególności metodą terapii </a:t>
            </a:r>
            <a:r>
              <a:rPr lang="pl-PL" sz="11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psychodynamicznej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poznawczo-behawioralnej lub systemowej, </a:t>
            </a:r>
            <a:r>
              <a:rPr lang="pl-PL" sz="11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 wymiarze co najmniej 1200 godzin </a:t>
            </a: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11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oraz pracująca pod nadzorem osoby posiadającej certyfikat psychoterapeuty</a:t>
            </a:r>
            <a:endParaRPr lang="pl-PL" sz="1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albo </a:t>
            </a:r>
            <a:endParaRPr lang="pl-PL" sz="1100" b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 Posiada </a:t>
            </a:r>
            <a:r>
              <a:rPr lang="pl-PL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status osoby uczestniczącej </a:t>
            </a:r>
            <a:r>
              <a:rPr lang="pl-PL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co </a:t>
            </a:r>
            <a:r>
              <a:rPr lang="pl-PL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najmniej dwa lata w podyplomowym szkoleniu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oraz </a:t>
            </a: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posiada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zaświadczenie </a:t>
            </a:r>
            <a:r>
              <a:rPr lang="pl-PL" sz="11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 z 2018r.) wydane przez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podmiot prowadzący kształcenie </a:t>
            </a:r>
            <a:r>
              <a:rPr lang="pl-PL" sz="11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oraz pracująca pod nadzorem osoby posiadającej certyfikat psychoterapeuty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pl-PL" sz="11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137941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371600"/>
          </a:xfrm>
        </p:spPr>
        <p:txBody>
          <a:bodyPr/>
          <a:lstStyle/>
          <a:p>
            <a:pPr algn="ctr"/>
            <a:r>
              <a:rPr lang="pl-PL" b="1" dirty="0" smtClean="0">
                <a:latin typeface="Calibri" panose="020F0502020204030204" pitchFamily="34" charset="0"/>
              </a:rPr>
              <a:t>Dziękuję za uwagę</a:t>
            </a:r>
            <a:endParaRPr lang="pl-PL" b="1" dirty="0">
              <a:latin typeface="Calibri" panose="020F050202020403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4C2D6FA-8D95-4797-9AC4-06178472CDED}" type="slidenum">
              <a:rPr lang="pl-PL" smtClean="0"/>
              <a:pPr>
                <a:defRPr/>
              </a:pPr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7006653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762000"/>
          </a:xfrm>
        </p:spPr>
        <p:txBody>
          <a:bodyPr/>
          <a:lstStyle/>
          <a:p>
            <a:pPr algn="ctr"/>
            <a:r>
              <a:rPr lang="pl-PL" dirty="0" smtClean="0">
                <a:latin typeface="Calibri" panose="020F0502020204030204" pitchFamily="34" charset="0"/>
              </a:rPr>
              <a:t>Oferta</a:t>
            </a:r>
            <a:endParaRPr lang="pl-PL" dirty="0"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2000" y="1905000"/>
            <a:ext cx="7924800" cy="4495800"/>
          </a:xfrm>
        </p:spPr>
        <p:txBody>
          <a:bodyPr/>
          <a:lstStyle/>
          <a:p>
            <a:pPr algn="just"/>
            <a:r>
              <a:rPr lang="pl-PL" sz="2400" dirty="0">
                <a:latin typeface="Calibri" panose="020F0502020204030204" pitchFamily="34" charset="0"/>
              </a:rPr>
              <a:t>rozumie się przez to ofertę w rozumieniu przepisów Kodeksu cywilnego złożoną przez oferenta, zgodnie </a:t>
            </a:r>
            <a:r>
              <a:rPr lang="pl-PL" sz="2400" dirty="0" smtClean="0">
                <a:latin typeface="Calibri" panose="020F0502020204030204" pitchFamily="34" charset="0"/>
              </a:rPr>
              <a:t>                        z </a:t>
            </a:r>
            <a:r>
              <a:rPr lang="pl-PL" sz="2400" dirty="0">
                <a:latin typeface="Calibri" panose="020F0502020204030204" pitchFamily="34" charset="0"/>
              </a:rPr>
              <a:t>przedmiotem postępowania określonym w ogłoszeniu </a:t>
            </a:r>
            <a:r>
              <a:rPr lang="pl-PL" sz="2400" dirty="0" smtClean="0">
                <a:latin typeface="Calibri" panose="020F0502020204030204" pitchFamily="34" charset="0"/>
              </a:rPr>
              <a:t>                o </a:t>
            </a:r>
            <a:r>
              <a:rPr lang="pl-PL" sz="2400" dirty="0">
                <a:latin typeface="Calibri" panose="020F0502020204030204" pitchFamily="34" charset="0"/>
              </a:rPr>
              <a:t>postępowaniu</a:t>
            </a:r>
            <a:r>
              <a:rPr lang="pl-PL" sz="2400" dirty="0" smtClean="0"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pl-PL" sz="24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400" b="1" dirty="0" smtClean="0">
                <a:latin typeface="Calibri" panose="020F0502020204030204" pitchFamily="34" charset="0"/>
              </a:rPr>
              <a:t>Składa się z: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Formularza ofertowego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Innych dokumentów wymaganych od oferenta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lvl="3" algn="just">
              <a:buFont typeface="Wingdings" panose="05000000000000000000" pitchFamily="2" charset="2"/>
              <a:buChar char="ü"/>
            </a:pPr>
            <a:r>
              <a:rPr lang="pl-PL" sz="800" dirty="0" smtClean="0">
                <a:latin typeface="Calibri" panose="020F0502020204030204" pitchFamily="34" charset="0"/>
              </a:rPr>
              <a:t>			</a:t>
            </a:r>
            <a:r>
              <a:rPr lang="pl-PL" sz="800" dirty="0">
                <a:latin typeface="Calibri" panose="020F0502020204030204" pitchFamily="34" charset="0"/>
              </a:rPr>
              <a:t>	</a:t>
            </a:r>
            <a:r>
              <a:rPr lang="pl-PL" sz="800" dirty="0" smtClean="0">
                <a:latin typeface="Calibri" panose="020F0502020204030204" pitchFamily="34" charset="0"/>
              </a:rPr>
              <a:t>	</a:t>
            </a:r>
          </a:p>
          <a:p>
            <a:pPr marL="457200" lvl="1" indent="0" algn="just">
              <a:buNone/>
            </a:pPr>
            <a:r>
              <a:rPr lang="pl-PL" sz="1600" i="1" dirty="0">
                <a:latin typeface="Calibri" panose="020F0502020204030204" pitchFamily="34" charset="0"/>
              </a:rPr>
              <a:t>		</a:t>
            </a:r>
            <a:r>
              <a:rPr lang="pl-PL" sz="1600" i="1" dirty="0" smtClean="0">
                <a:latin typeface="Calibri" panose="020F0502020204030204" pitchFamily="34" charset="0"/>
              </a:rPr>
              <a:t>- </a:t>
            </a:r>
            <a:endParaRPr lang="pl-PL" sz="1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04758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371600"/>
          </a:xfrm>
        </p:spPr>
        <p:txBody>
          <a:bodyPr/>
          <a:lstStyle/>
          <a:p>
            <a:pPr algn="ctr"/>
            <a:r>
              <a:rPr lang="pl-PL" dirty="0" smtClean="0">
                <a:latin typeface="Calibri" panose="020F0502020204030204" pitchFamily="34" charset="0"/>
              </a:rPr>
              <a:t>Oferent</a:t>
            </a:r>
            <a:endParaRPr lang="pl-PL" dirty="0"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3886200"/>
          </a:xfrm>
        </p:spPr>
        <p:txBody>
          <a:bodyPr/>
          <a:lstStyle/>
          <a:p>
            <a:pPr algn="just"/>
            <a:r>
              <a:rPr lang="pl-PL" sz="2800" dirty="0" smtClean="0">
                <a:latin typeface="Calibri" panose="020F0502020204030204" pitchFamily="34" charset="0"/>
              </a:rPr>
              <a:t>Świadczeniodawca, który ubiega się o zawarcie umowy o udzielanie świadczeń opieki zdrowotnej lub pełnomocnik, o którym mowa w art. 132a ust. 2 </a:t>
            </a:r>
            <a:r>
              <a:rPr lang="pl-PL" sz="2800" dirty="0">
                <a:latin typeface="Calibri" panose="020F0502020204030204" pitchFamily="34" charset="0"/>
              </a:rPr>
              <a:t>u</a:t>
            </a:r>
            <a:r>
              <a:rPr lang="pl-PL" sz="2800" dirty="0" smtClean="0">
                <a:latin typeface="Calibri" panose="020F0502020204030204" pitchFamily="34" charset="0"/>
              </a:rPr>
              <a:t>stawy o świadczeniach.</a:t>
            </a:r>
            <a:endParaRPr lang="pl-PL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7621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371600"/>
          </a:xfrm>
        </p:spPr>
        <p:txBody>
          <a:bodyPr/>
          <a:lstStyle/>
          <a:p>
            <a:pPr algn="ctr"/>
            <a:r>
              <a:rPr lang="pl-PL" dirty="0" smtClean="0">
                <a:latin typeface="Calibri" panose="020F0502020204030204" pitchFamily="34" charset="0"/>
              </a:rPr>
              <a:t>Formularz ofertowy</a:t>
            </a:r>
            <a:endParaRPr lang="pl-PL" dirty="0"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sz="2400" dirty="0" smtClean="0">
              <a:latin typeface="Calibri" panose="020F0502020204030204" pitchFamily="34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</a:endParaRPr>
          </a:p>
          <a:p>
            <a:pPr algn="just"/>
            <a:r>
              <a:rPr lang="pl-PL" sz="2800" dirty="0" smtClean="0">
                <a:latin typeface="Calibri" panose="020F0502020204030204" pitchFamily="34" charset="0"/>
              </a:rPr>
              <a:t>Pisemna, zunifikowana część oferty zawierająca ofertę rzeczową i cenową wraz z opisem proponowanego potencjału wykonawczego oferenta i odpowiedziami na pytania ankietowe </a:t>
            </a:r>
            <a:endParaRPr lang="pl-PL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3683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153400" cy="1219200"/>
          </a:xfrm>
        </p:spPr>
        <p:txBody>
          <a:bodyPr/>
          <a:lstStyle/>
          <a:p>
            <a:pPr algn="ctr"/>
            <a:r>
              <a:rPr lang="pl-PL" dirty="0" smtClean="0">
                <a:latin typeface="Calibri" panose="020F0502020204030204" pitchFamily="34" charset="0"/>
              </a:rPr>
              <a:t>Ankieta</a:t>
            </a:r>
            <a:endParaRPr lang="pl-PL" dirty="0"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sz="2400" dirty="0" smtClean="0">
              <a:latin typeface="Calibri" panose="020F0502020204030204" pitchFamily="34" charset="0"/>
            </a:endParaRPr>
          </a:p>
          <a:p>
            <a:pPr algn="just"/>
            <a:endParaRPr lang="pl-PL" sz="2400" dirty="0">
              <a:latin typeface="Calibri" panose="020F0502020204030204" pitchFamily="34" charset="0"/>
            </a:endParaRPr>
          </a:p>
          <a:p>
            <a:pPr algn="just"/>
            <a:r>
              <a:rPr lang="pl-PL" sz="2800" dirty="0" smtClean="0">
                <a:latin typeface="Calibri" panose="020F0502020204030204" pitchFamily="34" charset="0"/>
              </a:rPr>
              <a:t>Zestaw pytań Narodowego Funduszu Zdrowia kierowanych do oferentów</a:t>
            </a:r>
            <a:endParaRPr lang="pl-PL" sz="2800" dirty="0">
              <a:latin typeface="Calibri" panose="020F050202020403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3BA103-DFC0-48B8-9139-CB1CDFD3FFCF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5241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Calibri" panose="020F0502020204030204" pitchFamily="34" charset="0"/>
              </a:rPr>
              <a:t>Sposób przygotowania oferty</a:t>
            </a:r>
            <a:endParaRPr lang="pl-PL" dirty="0">
              <a:latin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495800"/>
          </a:xfrm>
        </p:spPr>
        <p:txBody>
          <a:bodyPr/>
          <a:lstStyle/>
          <a:p>
            <a:pPr marL="0" indent="0">
              <a:buNone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latin typeface="Calibri" panose="020F0502020204030204" pitchFamily="34" charset="0"/>
              </a:rPr>
              <a:t>Oferent zobowiązany jest do złożenia oferty w formie:</a:t>
            </a:r>
          </a:p>
          <a:p>
            <a:r>
              <a:rPr lang="pl-PL" dirty="0" smtClean="0">
                <a:latin typeface="Calibri" panose="020F0502020204030204" pitchFamily="34" charset="0"/>
              </a:rPr>
              <a:t>Pisemnej</a:t>
            </a:r>
          </a:p>
          <a:p>
            <a:r>
              <a:rPr lang="pl-PL" dirty="0" smtClean="0">
                <a:latin typeface="Calibri" panose="020F0502020204030204" pitchFamily="34" charset="0"/>
              </a:rPr>
              <a:t>Elektronicznej</a:t>
            </a:r>
          </a:p>
          <a:p>
            <a:pPr marL="0" indent="0">
              <a:buNone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0521787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1066800"/>
          </a:xfrm>
        </p:spPr>
        <p:txBody>
          <a:bodyPr/>
          <a:lstStyle/>
          <a:p>
            <a:pPr algn="ctr"/>
            <a:r>
              <a:rPr lang="pl-PL" sz="2800" dirty="0" smtClean="0">
                <a:latin typeface="Calibri" panose="020F0502020204030204" pitchFamily="34" charset="0"/>
              </a:rPr>
              <a:t>Oferta w formie pisemnej obejmuje:</a:t>
            </a:r>
            <a:endParaRPr lang="pl-PL" sz="2800" dirty="0">
              <a:latin typeface="Calibri" panose="020F0502020204030204" pitchFamily="34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334000"/>
          </a:xfrm>
        </p:spPr>
        <p:txBody>
          <a:bodyPr/>
          <a:lstStyle/>
          <a:p>
            <a:pPr marL="457200" indent="-457200" algn="just">
              <a:buFont typeface="+mj-lt"/>
              <a:buAutoNum type="arabicParenR"/>
            </a:pPr>
            <a:r>
              <a:rPr lang="pl-PL" sz="2000" dirty="0" smtClean="0">
                <a:latin typeface="Calibri" panose="020F0502020204030204" pitchFamily="34" charset="0"/>
              </a:rPr>
              <a:t>wydruk </a:t>
            </a:r>
            <a:r>
              <a:rPr lang="pl-PL" sz="2000" dirty="0">
                <a:latin typeface="Calibri" panose="020F0502020204030204" pitchFamily="34" charset="0"/>
              </a:rPr>
              <a:t>formularza ofertowego, zgodny z jego postacią elektroniczną, </a:t>
            </a:r>
            <a:r>
              <a:rPr lang="pl-PL" sz="2000" u="sng" dirty="0">
                <a:latin typeface="Calibri" panose="020F0502020204030204" pitchFamily="34" charset="0"/>
              </a:rPr>
              <a:t>opatrzony na każdej stronie tego wydruku kolejnym numerem oraz podpisami lub parafami</a:t>
            </a:r>
            <a:r>
              <a:rPr lang="pl-PL" sz="2000" dirty="0">
                <a:latin typeface="Calibri" panose="020F0502020204030204" pitchFamily="34" charset="0"/>
              </a:rPr>
              <a:t> osób uprawnionych do reprezentowania oferenta, zgodnymi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ze </a:t>
            </a:r>
            <a:r>
              <a:rPr lang="pl-PL" sz="2000" dirty="0">
                <a:latin typeface="Calibri" panose="020F0502020204030204" pitchFamily="34" charset="0"/>
              </a:rPr>
              <a:t>wzorami podpisów, zamieszczonymi w tabeli określonej w załączniku nr 6</a:t>
            </a:r>
            <a:r>
              <a:rPr lang="pl-PL" sz="2000" dirty="0" smtClean="0">
                <a:latin typeface="Calibri" panose="020F0502020204030204" pitchFamily="34" charset="0"/>
              </a:rPr>
              <a:t> do </a:t>
            </a:r>
            <a:r>
              <a:rPr lang="pl-PL" sz="2000" dirty="0">
                <a:latin typeface="Calibri" panose="020F0502020204030204" pitchFamily="34" charset="0"/>
              </a:rPr>
              <a:t>zarządzenia Nr </a:t>
            </a:r>
            <a:r>
              <a:rPr lang="pl-PL" sz="2000" dirty="0" smtClean="0">
                <a:latin typeface="Calibri" panose="020F0502020204030204" pitchFamily="34" charset="0"/>
              </a:rPr>
              <a:t>18/2017/DSOZ;</a:t>
            </a:r>
          </a:p>
          <a:p>
            <a:pPr marL="0" indent="0" algn="just">
              <a:buNone/>
            </a:pPr>
            <a:r>
              <a:rPr lang="pl-PL" sz="2000" dirty="0" smtClean="0">
                <a:latin typeface="Calibri" panose="020F0502020204030204" pitchFamily="34" charset="0"/>
              </a:rPr>
              <a:t>Formularz ofertowy sporządzany jest z użyciem </a:t>
            </a:r>
            <a:r>
              <a:rPr lang="pl-PL" sz="2000" b="1" u="sng" dirty="0" smtClean="0">
                <a:latin typeface="Calibri" panose="020F0502020204030204" pitchFamily="34" charset="0"/>
              </a:rPr>
              <a:t>aplikacji ofertowej </a:t>
            </a:r>
            <a:r>
              <a:rPr lang="pl-PL" sz="2000" dirty="0" smtClean="0">
                <a:latin typeface="Calibri" panose="020F0502020204030204" pitchFamily="34" charset="0"/>
              </a:rPr>
              <a:t>i zawiera:</a:t>
            </a:r>
            <a:endParaRPr lang="pl-PL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51202265"/>
              </p:ext>
            </p:extLst>
          </p:nvPr>
        </p:nvGraphicFramePr>
        <p:xfrm>
          <a:off x="152400" y="2971800"/>
          <a:ext cx="87630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672577"/>
              </p:ext>
            </p:extLst>
          </p:nvPr>
        </p:nvGraphicFramePr>
        <p:xfrm>
          <a:off x="6172200" y="4800600"/>
          <a:ext cx="2590800" cy="165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66864197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algn="ctr"/>
            <a:r>
              <a:rPr lang="pl-PL" sz="3600" dirty="0">
                <a:latin typeface="Calibri" panose="020F0502020204030204" pitchFamily="34" charset="0"/>
              </a:rPr>
              <a:t>Oferta w formie pisemnej obejmuje</a:t>
            </a:r>
            <a:r>
              <a:rPr lang="pl-PL" sz="3600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257800"/>
          </a:xfrm>
        </p:spPr>
        <p:txBody>
          <a:bodyPr/>
          <a:lstStyle/>
          <a:p>
            <a:pPr marL="514350" indent="-514350">
              <a:buFont typeface="+mj-lt"/>
              <a:buAutoNum type="arabicParenR" startAt="2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arenR" startAt="2"/>
            </a:pPr>
            <a:r>
              <a:rPr lang="pl-PL" sz="2400" dirty="0" smtClean="0">
                <a:latin typeface="Calibri" panose="020F0502020204030204" pitchFamily="34" charset="0"/>
              </a:rPr>
              <a:t>Dokumenty i oświadczenia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latin typeface="Calibri" panose="020F0502020204030204" pitchFamily="34" charset="0"/>
              </a:rPr>
              <a:t>oświadczenie </a:t>
            </a:r>
            <a:r>
              <a:rPr lang="pl-PL" sz="2000" dirty="0">
                <a:latin typeface="Calibri" panose="020F0502020204030204" pitchFamily="34" charset="0"/>
              </a:rPr>
              <a:t>oferenta o wpisach do rejestrów, według wzoru stanowiącego załącznik nr 2 do zarządzenia Nr </a:t>
            </a:r>
            <a:r>
              <a:rPr lang="pl-PL" sz="2000" dirty="0" smtClean="0">
                <a:latin typeface="Calibri" panose="020F0502020204030204" pitchFamily="34" charset="0"/>
              </a:rPr>
              <a:t>18/2017/DSOZ;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w przypadku oferentów wykonujących działalność leczniczą w formie spółki cywilnej - </a:t>
            </a:r>
            <a:r>
              <a:rPr lang="pl-PL" sz="2000" u="sng" dirty="0">
                <a:latin typeface="Calibri" panose="020F0502020204030204" pitchFamily="34" charset="0"/>
              </a:rPr>
              <a:t>kopię umowy spółki lub wyciąg z tej umowy </a:t>
            </a:r>
            <a:r>
              <a:rPr lang="pl-PL" sz="2000" dirty="0">
                <a:latin typeface="Calibri" panose="020F0502020204030204" pitchFamily="34" charset="0"/>
              </a:rPr>
              <a:t>zawierający postanowienie o zasadach reprezentacji spółki albo uchwałę wspólników spółki cywilnej w przedmiocie zasad reprezentacji spółki lub kopie pełnomocnictw udzielonych przez pozostałych wspólników do prowadzenia spraw spółki wykraczających poza zwykłe </a:t>
            </a:r>
            <a:r>
              <a:rPr lang="pl-PL" sz="2000" dirty="0" smtClean="0">
                <a:latin typeface="Calibri" panose="020F0502020204030204" pitchFamily="34" charset="0"/>
              </a:rPr>
              <a:t>czynności;</a:t>
            </a:r>
          </a:p>
        </p:txBody>
      </p:sp>
    </p:spTree>
    <p:extLst>
      <p:ext uri="{BB962C8B-B14F-4D97-AF65-F5344CB8AC3E}">
        <p14:creationId xmlns:p14="http://schemas.microsoft.com/office/powerpoint/2010/main" val="12194142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ksel">
  <a:themeElements>
    <a:clrScheme name="Piksel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00FF00"/>
      </a:hlink>
      <a:folHlink>
        <a:srgbClr val="CCCCE6"/>
      </a:folHlink>
    </a:clrScheme>
    <a:fontScheme name="Piksel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ks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00FF00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D79F64BB40733438B9C7C1750A9D473" ma:contentTypeVersion="1" ma:contentTypeDescription="Utwórz nowy dokument." ma:contentTypeScope="" ma:versionID="5b33969bd0af9ce094da041b8ec68264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ee5df2b2a4dd8603619692c296838c46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2" nillable="true" ma:displayName="Wersja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 zawartości"/>
        <xsd:element ref="dc:title" minOccurs="0" maxOccurs="1" ma:index="1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C2E54DF-6B36-4059-B04F-7D65E72660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72B985-E5D4-408F-9904-F27F9F5ED2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2EB22A-E24F-45BD-984F-D6680592664D}">
  <ds:schemaRefs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http://schemas.microsoft.com/sharepoint/v3/field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19807</TotalTime>
  <Words>1611</Words>
  <Application>Microsoft Office PowerPoint</Application>
  <PresentationFormat>Pokaz na ekranie (4:3)</PresentationFormat>
  <Paragraphs>126</Paragraphs>
  <Slides>25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4</vt:i4>
      </vt:variant>
      <vt:variant>
        <vt:lpstr>Tytuły slajdów</vt:lpstr>
      </vt:variant>
      <vt:variant>
        <vt:i4>25</vt:i4>
      </vt:variant>
    </vt:vector>
  </HeadingPairs>
  <TitlesOfParts>
    <vt:vector size="35" baseType="lpstr">
      <vt:lpstr>Arial</vt:lpstr>
      <vt:lpstr>Arial Black</vt:lpstr>
      <vt:lpstr>Calibri</vt:lpstr>
      <vt:lpstr>Comic Sans MS</vt:lpstr>
      <vt:lpstr>Times New Roman</vt:lpstr>
      <vt:lpstr>Wingdings</vt:lpstr>
      <vt:lpstr>Piksel</vt:lpstr>
      <vt:lpstr>Projekt niestandardowy</vt:lpstr>
      <vt:lpstr>1_Projekt niestandardowy</vt:lpstr>
      <vt:lpstr>2_Projekt niestandardowy</vt:lpstr>
      <vt:lpstr>  KONTRAKTOWANIE ŚWIADCZEŃ OPIEKI ZDROWOTNEJ 2019  </vt:lpstr>
      <vt:lpstr>Podstawy prawne</vt:lpstr>
      <vt:lpstr>Oferta</vt:lpstr>
      <vt:lpstr>Oferent</vt:lpstr>
      <vt:lpstr>Formularz ofertowy</vt:lpstr>
      <vt:lpstr>Ankieta</vt:lpstr>
      <vt:lpstr>Sposób przygotowania oferty</vt:lpstr>
      <vt:lpstr>Oferta w formie pisemnej obejmuje:</vt:lpstr>
      <vt:lpstr>Oferta w formie pisemnej obejmuje:</vt:lpstr>
      <vt:lpstr>Oferta w formie pisemnej obejmuje:</vt:lpstr>
      <vt:lpstr>Oferta w formie pisemnej obejmuje:</vt:lpstr>
      <vt:lpstr>Oferta w formie pisemnej obejmuje:</vt:lpstr>
      <vt:lpstr>Oferta w formie pisemnej obejmuje:</vt:lpstr>
      <vt:lpstr>Prezentacja programu PowerPoint</vt:lpstr>
      <vt:lpstr>Zastrzeżenie informacji stanowiących tajemnicę przedsiębiorcy</vt:lpstr>
      <vt:lpstr>Prezentacja programu PowerPoint</vt:lpstr>
      <vt:lpstr>Sposób przygotowania oferty</vt:lpstr>
      <vt:lpstr>Oferta jest złożona w terminie, jeżeli:</vt:lpstr>
      <vt:lpstr>Uzupełnienie oferty</vt:lpstr>
      <vt:lpstr>Informacje dodatkowe</vt:lpstr>
      <vt:lpstr>Psychoterapeuta - osoba prowadząca psychoterapię Osoba ubiegająca się o otrzymanie certyfikatu psychoterapeuty</vt:lpstr>
      <vt:lpstr>Dokumenty potwierdzające kwalifikacje - „psychoterapeuta - osoba prowadząca psychoterapię” – spełnia łącznie następujące warunki:</vt:lpstr>
      <vt:lpstr>c.d</vt:lpstr>
      <vt:lpstr>Dokumenty potwierdzające kwalifikacje - „„osoba ubiegająca się o otrzymanie certyfikatu psychoterapeuty” – spełnia łącznie następujące warunki: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Zajko</dc:creator>
  <cp:lastModifiedBy>Średzińska Elżbieta</cp:lastModifiedBy>
  <cp:revision>2117</cp:revision>
  <cp:lastPrinted>2018-10-09T08:53:34Z</cp:lastPrinted>
  <dcterms:created xsi:type="dcterms:W3CDTF">1601-01-01T00:00:00Z</dcterms:created>
  <dcterms:modified xsi:type="dcterms:W3CDTF">2018-10-09T09:28:22Z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0x010100ED79F64BB40733438B9C7C1750A9D473</vt:lpwstr>
  </property>
</Properties>
</file>