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3673" r:id="rId5"/>
    <p:sldMasterId id="2147483686" r:id="rId6"/>
    <p:sldMasterId id="2147483700" r:id="rId7"/>
  </p:sldMasterIdLst>
  <p:notesMasterIdLst>
    <p:notesMasterId r:id="rId25"/>
  </p:notesMasterIdLst>
  <p:handoutMasterIdLst>
    <p:handoutMasterId r:id="rId26"/>
  </p:handoutMasterIdLst>
  <p:sldIdLst>
    <p:sldId id="667" r:id="rId8"/>
    <p:sldId id="1129" r:id="rId9"/>
    <p:sldId id="1161" r:id="rId10"/>
    <p:sldId id="1180" r:id="rId11"/>
    <p:sldId id="1181" r:id="rId12"/>
    <p:sldId id="1167" r:id="rId13"/>
    <p:sldId id="1168" r:id="rId14"/>
    <p:sldId id="1169" r:id="rId15"/>
    <p:sldId id="1170" r:id="rId16"/>
    <p:sldId id="1172" r:id="rId17"/>
    <p:sldId id="1173" r:id="rId18"/>
    <p:sldId id="1174" r:id="rId19"/>
    <p:sldId id="1175" r:id="rId20"/>
    <p:sldId id="1176" r:id="rId21"/>
    <p:sldId id="1177" r:id="rId22"/>
    <p:sldId id="1179" r:id="rId23"/>
    <p:sldId id="1156" r:id="rId24"/>
  </p:sldIdLst>
  <p:sldSz cx="9144000" cy="6858000" type="screen4x3"/>
  <p:notesSz cx="7010400" cy="9296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00"/>
    <a:srgbClr val="996633"/>
    <a:srgbClr val="996600"/>
    <a:srgbClr val="3399FF"/>
    <a:srgbClr val="FF99FF"/>
    <a:srgbClr val="ED03F3"/>
    <a:srgbClr val="FF33CC"/>
    <a:srgbClr val="0099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9885" autoAdjust="0"/>
  </p:normalViewPr>
  <p:slideViewPr>
    <p:cSldViewPr>
      <p:cViewPr varScale="1">
        <p:scale>
          <a:sx n="73" d="100"/>
          <a:sy n="73" d="100"/>
        </p:scale>
        <p:origin x="6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687848-FED2-436B-A526-240AF45B66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233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4502BE-0FD6-4D2B-A10D-25EFB70EDF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3540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E6C8B7-8D2E-4C31-9758-A2C1246823D8}" type="slidenum">
              <a:rPr lang="pl-PL" smtClean="0"/>
              <a:pPr/>
              <a:t>1</a:t>
            </a:fld>
            <a:endParaRPr lang="pl-PL" dirty="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09806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18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028700"/>
            <a:ext cx="15113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19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1607B-2AB3-4979-AE38-863DBF43E52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C3D3B-56B6-48DD-9A3F-71E99123D5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2947F-65A2-4200-9243-7C65070234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06E36-2694-417E-ABE8-96AC1ECCEB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60B2-5CB1-4F28-B1F8-2C99608942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6F97-1474-4851-9F53-F291BC584E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8BB0B-993F-4482-B012-6BF83D7BD9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12465-818D-4FEE-A685-06E531DC97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663EF-EA16-4639-9B78-57AA7427CE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505D2-4E90-4B42-AB77-A2849BA1D8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54B9-9725-45B9-95DA-6D8571510D7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BA103-DFC0-48B8-9139-CB1CDFD3FFC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DB4F-0396-4D0A-BA4B-1A546653DF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0C088-D93D-44D3-BE37-A9D4F045DC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35F3E-FAB9-4E17-8A0B-9556F5AD01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84352-0E4D-4EF1-A7BA-A23783AC5A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BD06D-2D5D-48CA-A0B1-B88C999095D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78F1D-C7EA-4E41-91C4-373FBDA612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2363F-2BA9-4642-8C3B-B378386E30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349B-AC75-4F58-9A95-E589C128A8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8DE00-EE01-407D-BF9B-79A15F870E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004C-6B98-468C-AA74-7327592378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6BA11-4AB6-4130-A89A-F9EC599F88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751C5-159F-4C33-9F3A-575F68E9B1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008FD-9CA7-4A9D-BC8D-FC410F0D10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4C81-EB8F-41FD-9929-10B6DADAE72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DE45-9830-4491-8EDC-B924E8CE58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E6E4-7CE1-446A-A6D3-A0D6429D2A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AE2FA-9C52-46C2-9044-F3ED18A387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8BA1-AA54-4382-856C-61172A4731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942C1-7F85-4315-B351-A029394C43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3396-6787-4466-9103-AA2C889B5D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52DB0-1651-4487-AF84-B8EB8C8320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67BF-D80D-45BB-916A-B594A081FE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9CAFE-404A-49E5-B346-2331698C49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EBA27-1B2E-4C6A-8544-2DBE121099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EB7DF-D46A-4C84-BC3B-8A1B35879B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E01ED-D3F4-4A02-8193-382AFF5B17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181E4-22F1-4D2E-A017-2644EC11E7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7E002-9C0D-492D-9C77-2DFB32C6DB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4DC15-FE6B-41BC-852D-8F432EBEAB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5B29C-EE4E-4241-90FA-812E9EAC57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FE0DC-83B4-43A6-863E-9D85CFAA70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D6FA-8D95-4797-9AC4-06178472CD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B09BF-80C0-4D14-902C-BAE2A4A1B9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715E8-89A8-47CF-AB22-22AFE3E95A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71334-E52D-413B-8811-6FEFAA6B9E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7A74C81A-86D7-48A7-B0F8-DD422BB0923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accent2"/>
                </a:solidFill>
              </a:endParaRPr>
            </a:p>
          </p:txBody>
        </p:sp>
      </p:grpSp>
      <p:sp>
        <p:nvSpPr>
          <p:cNvPr id="1024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4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pic>
        <p:nvPicPr>
          <p:cNvPr id="10248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7088" y="115888"/>
            <a:ext cx="7921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126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FE1EC03-B699-4DAD-B4D3-D557D81383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  <p:sldLayoutId id="2147484348" r:id="rId2"/>
    <p:sldLayoutId id="2147484349" r:id="rId3"/>
    <p:sldLayoutId id="2147484350" r:id="rId4"/>
    <p:sldLayoutId id="2147484351" r:id="rId5"/>
    <p:sldLayoutId id="2147484352" r:id="rId6"/>
    <p:sldLayoutId id="2147484353" r:id="rId7"/>
    <p:sldLayoutId id="2147484354" r:id="rId8"/>
    <p:sldLayoutId id="2147484355" r:id="rId9"/>
    <p:sldLayoutId id="2147484356" r:id="rId10"/>
    <p:sldLayoutId id="2147484357" r:id="rId11"/>
    <p:sldLayoutId id="2147484358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229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6E453C-A11E-4A69-A946-85E4871C71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60" r:id="rId2"/>
    <p:sldLayoutId id="2147484361" r:id="rId3"/>
    <p:sldLayoutId id="2147484362" r:id="rId4"/>
    <p:sldLayoutId id="2147484363" r:id="rId5"/>
    <p:sldLayoutId id="2147484364" r:id="rId6"/>
    <p:sldLayoutId id="2147484365" r:id="rId7"/>
    <p:sldLayoutId id="2147484366" r:id="rId8"/>
    <p:sldLayoutId id="2147484367" r:id="rId9"/>
    <p:sldLayoutId id="2147484368" r:id="rId10"/>
    <p:sldLayoutId id="2147484369" r:id="rId11"/>
    <p:sldLayoutId id="2147484370" r:id="rId12"/>
    <p:sldLayoutId id="2147484371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331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83C135-4D48-4268-97C2-52FA8AA0C1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  <p:sldLayoutId id="2147484382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gr_lekarz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66800"/>
            <a:ext cx="1935163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3" descr="mapa-siec-szpital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0" y="0"/>
            <a:ext cx="3276600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267200"/>
            <a:ext cx="6705600" cy="1752600"/>
          </a:xfrm>
        </p:spPr>
        <p:txBody>
          <a:bodyPr/>
          <a:lstStyle/>
          <a:p>
            <a:pPr algn="ctr" eaLnBrk="1" hangingPunct="1"/>
            <a:r>
              <a:rPr lang="pl-PL" altLang="pl-PL" sz="2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Calibri" pitchFamily="34" charset="0"/>
                <a:cs typeface="Calibri" pitchFamily="34" charset="0"/>
              </a:rPr>
              <a:t>Podlaski Oddział Wojewódzki </a:t>
            </a:r>
            <a:br>
              <a:rPr lang="pl-PL" altLang="pl-PL" sz="2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Calibri" pitchFamily="34" charset="0"/>
                <a:cs typeface="Calibri" pitchFamily="34" charset="0"/>
              </a:rPr>
            </a:br>
            <a:r>
              <a:rPr lang="pl-PL" altLang="pl-PL" sz="2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Calibri" pitchFamily="34" charset="0"/>
                <a:cs typeface="Calibri" pitchFamily="34" charset="0"/>
              </a:rPr>
              <a:t>Narodowego Funduszu Zdrowia </a:t>
            </a:r>
            <a:br>
              <a:rPr lang="pl-PL" altLang="pl-PL" sz="2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Calibri" pitchFamily="34" charset="0"/>
                <a:cs typeface="Calibri" pitchFamily="34" charset="0"/>
              </a:rPr>
            </a:br>
            <a:r>
              <a:rPr lang="pl-PL" altLang="pl-PL" sz="2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Calibri" pitchFamily="34" charset="0"/>
                <a:cs typeface="Calibri" pitchFamily="34" charset="0"/>
              </a:rPr>
              <a:t>w Białymstoku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33600" y="3124200"/>
            <a:ext cx="6705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 pitchFamily="34" charset="0"/>
                <a:ea typeface="Calibri" pitchFamily="34" charset="0"/>
                <a:cs typeface="Calibri" pitchFamily="34" charset="0"/>
              </a:rPr>
              <a:t>Spotkanie w sprawie ryczałtu PSZ</a:t>
            </a:r>
            <a:endParaRPr kumimoji="0" lang="pl-PL" altLang="pl-PL" sz="32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43598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1929348"/>
            <a:ext cx="828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1688" indent="-439738" algn="just">
              <a:lnSpc>
                <a:spcPct val="150000"/>
              </a:lnSpc>
              <a:buFont typeface="+mj-lt"/>
              <a:buAutoNum type="arabicParenR" startAt="18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realizowane w szpitalnych oddziałach ratunkowych albo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w izbach przyjęć;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18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rehabilitacji leczniczej w warunkach ośrodka lub oddziału dziennego lub stacjonarnych;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18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udzielane przez pielęgniarki i położne, w zakresie wskazanym w § 4 ust. 4 rozporządzenia Ministra Zdrowia z dnia 14 października 2015 r. zmieniającego rozporządzenie w sprawie ogólnych warunków umów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o udzielanie świadczeń opieki zdrowotnej (Dz. U. poz. 1628);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18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wysokospecjalistyczne, o których mowa w art. 15 ust. 2 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pkt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 12 ustawy;</a:t>
            </a: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1981200"/>
            <a:ext cx="8280000" cy="4109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1688" indent="-439738" algn="just">
              <a:lnSpc>
                <a:spcPct val="150000"/>
              </a:lnSpc>
              <a:buFont typeface="+mj-lt"/>
              <a:buAutoNum type="arabicParenR" startAt="22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wykonywane w celu realizacji programów lekowych przysługujących świadczeniobiorcy na podstawie art. 15 ust. 2 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pkt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 15 ustawy, w tym leki, środki spożywcze specjalnego przeznaczenia żywieniowego objęte tymi programami;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22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wykonywane w celu realizacji świadczeń przysługujących świadczeniobiorcy na podstawie art. 15 ust. 2 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pkt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 16 ustawy, w tym leki stosowane w chemioterapii określone w przepisach wydanych na podstawie art. 37 ust. 1 ustawy z dnia 12 maja 2011 r. o refundacji leków, środków spożywczych specjalnego przeznaczenia żywieniowego oraz wyrobów medycznych (Dz. U. z 2016 r. poz. 1536 i 1579);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22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zabiegowe w zakresie usunięcia zaćmy.</a:t>
            </a: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2124797"/>
            <a:ext cx="8280000" cy="260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altLang="pl-PL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Założenia finansowania „sieci” w przyszłości:</a:t>
            </a:r>
          </a:p>
          <a:p>
            <a:pPr marL="361950" lvl="0" indent="268288" algn="just">
              <a:lnSpc>
                <a:spcPct val="150000"/>
              </a:lnSpc>
              <a:buSzPct val="75000"/>
              <a:buFont typeface="Wingdings" pitchFamily="2" charset="2"/>
              <a:buChar char="q"/>
            </a:pPr>
            <a:endParaRPr lang="pl-PL" altLang="pl-PL" sz="7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marL="630238" lvl="0" indent="-268288" algn="just">
              <a:lnSpc>
                <a:spcPct val="150000"/>
              </a:lnSpc>
              <a:buSzPct val="75000"/>
              <a:buFont typeface="Wingdings" pitchFamily="2" charset="2"/>
              <a:buChar char="q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ryczałt na nowy okres rozliczeniowy – wylicza się  na podstawie poprzedniego okresu rozliczeniowego i jego relacji do okresu go poprzedzającego (opóźnienie zmian o 1 okres rozliczeniowy). </a:t>
            </a:r>
          </a:p>
          <a:p>
            <a:pPr marL="630238" lvl="0" indent="-268288" algn="just">
              <a:lnSpc>
                <a:spcPct val="150000"/>
              </a:lnSpc>
              <a:buSzPct val="75000"/>
              <a:buFont typeface="Wingdings" pitchFamily="2" charset="2"/>
              <a:buChar char="q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zakresy wydzielone do odrębnego finansowania – „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fee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 for service”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(na bieżąco).</a:t>
            </a: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1873999"/>
            <a:ext cx="8280000" cy="3993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altLang="pl-PL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Podstawy obliczania ryczałtu PSZ na kolejne okresy rozliczeniowe:</a:t>
            </a:r>
          </a:p>
          <a:p>
            <a:pPr algn="just">
              <a:lnSpc>
                <a:spcPct val="150000"/>
              </a:lnSpc>
            </a:pPr>
            <a:endParaRPr lang="pl-PL" altLang="pl-PL" sz="7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marL="630238" lvl="0" indent="-268288" algn="just">
              <a:lnSpc>
                <a:spcPct val="150000"/>
              </a:lnSpc>
              <a:buFont typeface="+mj-lt"/>
              <a:buAutoNum type="arabicParenR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Rozporządzenie określa zasady obliczania ryczałtu systemu podstawowego szpitalnego zabezpieczenia świadczeń opieki zdrowotnej (PSZ).</a:t>
            </a:r>
          </a:p>
          <a:p>
            <a:pPr marL="630238" lvl="0" indent="-268288" algn="just">
              <a:lnSpc>
                <a:spcPct val="150000"/>
              </a:lnSpc>
              <a:buFont typeface="+mj-lt"/>
              <a:buAutoNum type="arabicParenR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10 sierpnia 2017 r. w Biuletynie Informacji Publicznej Rządowego Centrum Legislacji został opublikowany projekt rozporządzenia Ministra Zdrowia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w sprawie sposobu ustalania ryczałtu systemu podstawowego szpitalnego zabezpieczenia świadczeń opieki zdrowotnej.</a:t>
            </a:r>
          </a:p>
          <a:p>
            <a:pPr marL="630238" lvl="0" indent="-268288" algn="just">
              <a:lnSpc>
                <a:spcPct val="150000"/>
              </a:lnSpc>
              <a:buFont typeface="+mj-lt"/>
              <a:buAutoNum type="arabicParenR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Termin nadsyłania uwag do projektu ustalono na dzień 11 września 2017 r. dla konsultacji społecznych oraz do dnia 1 września 2017 r. dla uzgodnień międzyresortowych. </a:t>
            </a: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1524000"/>
            <a:ext cx="8280000" cy="87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algn="ctr">
              <a:lnSpc>
                <a:spcPct val="150000"/>
              </a:lnSpc>
            </a:pPr>
            <a:r>
              <a:rPr lang="pl-PL" altLang="pl-PL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Elementy brane pod uwagę przy obliczaniu ryczałtu PSZ</a:t>
            </a:r>
            <a:br>
              <a:rPr lang="pl-PL" altLang="pl-PL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pl-PL" altLang="pl-PL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na kolejny okres rozliczeniowy</a:t>
            </a: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az 3" descr="do slajd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2819400"/>
            <a:ext cx="8871374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914400"/>
            <a:ext cx="8280000" cy="456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algn="ctr">
              <a:lnSpc>
                <a:spcPct val="150000"/>
              </a:lnSpc>
            </a:pPr>
            <a:r>
              <a:rPr lang="pl-PL" altLang="pl-PL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Wartości współczynników </a:t>
            </a:r>
            <a:r>
              <a:rPr lang="pl-PL" altLang="pl-PL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q</a:t>
            </a:r>
            <a:endParaRPr lang="pl-PL" altLang="pl-PL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table"/>
          <p:cNvPicPr/>
          <p:nvPr/>
        </p:nvPicPr>
        <p:blipFill>
          <a:blip r:embed="rId3" cstate="print"/>
          <a:srcRect b="1417"/>
          <a:stretch>
            <a:fillRect/>
          </a:stretch>
        </p:blipFill>
        <p:spPr>
          <a:xfrm>
            <a:off x="457200" y="1701297"/>
            <a:ext cx="8305800" cy="48519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1524000"/>
            <a:ext cx="828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algn="just">
              <a:lnSpc>
                <a:spcPct val="150000"/>
              </a:lnSpc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Celem ułatwienia analiz rozwiązań zaproponowanych we wprowadzanych projektem rozporządzenia wzorach, na stronie internetowej Ministerstwa Zdrowia, w zakładce sieci szpitali (http://siecszpitali.mz.gov.pl), został umieszczony plik .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xlsx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: „Symulator obliczania ryczałtu PSZ w danym OW NFZ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– na podstawie projektu rozporządzenia Ministra Zdrowia w sprawie sposobu ustalania ryczałtu systemu podstawowego szpitalnego zabezpieczenia świadczeń opieki zdrowotnej”</a:t>
            </a: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az 3"/>
          <p:cNvPicPr/>
          <p:nvPr/>
        </p:nvPicPr>
        <p:blipFill>
          <a:blip r:embed="rId3" cstate="print"/>
          <a:srcRect t="10024" r="1058" b="5320"/>
          <a:stretch>
            <a:fillRect/>
          </a:stretch>
        </p:blipFill>
        <p:spPr>
          <a:xfrm>
            <a:off x="3124200" y="3962400"/>
            <a:ext cx="5541435" cy="2667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381000" y="3429000"/>
            <a:ext cx="8280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Pct val="75000"/>
              <a:buFontTx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42240612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32000" y="2171700"/>
            <a:ext cx="8280000" cy="25146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l-PL" altLang="pl-PL" sz="1600" b="1" kern="12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Wartość umowy świadczeniodawcy zakwalifikowanego do systemu podstawowego szpitalnego zabezpieczenia świadczeń opieki zdrowotnej na pierwszy okres rozliczeniowy składa się z: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altLang="pl-PL" sz="1600" b="1" kern="1200" dirty="0" smtClean="0">
              <a:solidFill>
                <a:schemeClr val="bg2"/>
              </a:solidFill>
              <a:latin typeface="Trebuchet MS" panose="020B0603020202020204" pitchFamily="34" charset="0"/>
            </a:endParaRPr>
          </a:p>
          <a:p>
            <a:pPr marL="361950" lvl="0" indent="268288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pl-PL" altLang="pl-PL" sz="1600" b="1" kern="12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ryczałtu PSZ</a:t>
            </a:r>
          </a:p>
          <a:p>
            <a:pPr marL="361950" lvl="0" indent="268288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pl-PL" altLang="pl-PL" sz="1600" b="1" kern="12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świadczeń wymagających ustalenia odrębnego sposobu finansowania.</a:t>
            </a:r>
          </a:p>
          <a:p>
            <a:pPr marL="0" lvl="0" indent="0" algn="just">
              <a:spcBef>
                <a:spcPts val="0"/>
              </a:spcBef>
              <a:buClr>
                <a:srgbClr val="00007D"/>
              </a:buClr>
              <a:buNone/>
            </a:pPr>
            <a:endParaRPr lang="pl-PL" sz="1600" kern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00007D"/>
              </a:buClr>
              <a:buNone/>
            </a:pPr>
            <a:endParaRPr lang="pl-PL" sz="1600" kern="12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pic>
        <p:nvPicPr>
          <p:cNvPr id="6" name="Obraz 5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2521059"/>
            <a:ext cx="8280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Ryczałt PSZ został oszacowany zgodnie z zasadami przyjętymi rozporządzeniem Ministra Zdrowia z dnia 20 czerwca 2017 r. w sprawie sposobu ustalania ryczałtu podstawowego szpitalnego zabezpieczenia świadczeń opieki zdrowotnej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na pierwszy okres rozliczeniowy (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Dz.U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. 2017, poz. 1242).</a:t>
            </a:r>
          </a:p>
          <a:p>
            <a:pPr marL="449263" indent="-449263" algn="just">
              <a:spcAft>
                <a:spcPts val="600"/>
              </a:spcAft>
              <a:buFont typeface="Wingdings" pitchFamily="2" charset="2"/>
              <a:buChar char="q"/>
            </a:pPr>
            <a:endParaRPr lang="pl-PL" altLang="pl-PL" sz="1600" b="1" dirty="0" smtClean="0">
              <a:solidFill>
                <a:schemeClr val="bg2"/>
              </a:solidFill>
              <a:latin typeface="Trebuchet MS" panose="020B0603020202020204" pitchFamily="34" charset="0"/>
              <a:ea typeface="+mj-ea"/>
              <a:cs typeface="+mj-cs"/>
            </a:endParaRP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rebuchet MS" panose="020B0603020202020204" pitchFamily="34" charset="0"/>
              </a:rPr>
              <a:t>Dodatkowa korekta ryczałtu</a:t>
            </a:r>
            <a:endParaRPr lang="pl-PL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 smtClean="0">
              <a:solidFill>
                <a:schemeClr val="bg2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pl-PL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D</a:t>
            </a:r>
            <a:r>
              <a:rPr lang="pl-PL" sz="2000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l</a:t>
            </a:r>
            <a:r>
              <a:rPr lang="pl-PL" sz="20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 </a:t>
            </a:r>
            <a:r>
              <a:rPr lang="pl-PL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– </a:t>
            </a:r>
            <a:r>
              <a:rPr lang="pl-PL" sz="20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zasady stosowania wskaźnika określone w przepisach prawa tj. art. 5 ust. 3 ustawy zmieniającej ustawę o świadczeniach opieki zdrowotnej z dnia 23 marca 2017 r. w związku z art. 136c ustawy o świadczeniach opieki zdrowotnej finansowanych ze środków publicznych</a:t>
            </a:r>
            <a:r>
              <a:rPr lang="pl-PL" sz="2000" dirty="0" smtClean="0">
                <a:latin typeface="Trebuchet MS" panose="020B0603020202020204" pitchFamily="34" charset="0"/>
              </a:rPr>
              <a:t> </a:t>
            </a:r>
            <a:endParaRPr lang="pl-PL" sz="2000" dirty="0">
              <a:latin typeface="Trebuchet MS" panose="020B0603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3BA103-DFC0-48B8-9139-CB1CDFD3FFCF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37318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Dodatkowa korekta ryczałtu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2000" dirty="0" smtClean="0">
              <a:solidFill>
                <a:schemeClr val="bg2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pl-PL" sz="20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Przerwa w udzielaniu świadczeń zgłoszona w trybie §9 ogólnych warunków umów albo</a:t>
            </a:r>
          </a:p>
          <a:p>
            <a:pPr algn="just"/>
            <a:r>
              <a:rPr lang="pl-PL" sz="20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Inne uzasadnione sytuacje związane ze zmianą </a:t>
            </a:r>
            <a:r>
              <a:rPr lang="pl-PL" sz="20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zakresu działalności </a:t>
            </a:r>
            <a:r>
              <a:rPr lang="pl-PL" sz="20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leczniczej </a:t>
            </a:r>
            <a:r>
              <a:rPr lang="pl-PL" sz="20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świadczeniodawcy,</a:t>
            </a:r>
            <a:endParaRPr lang="pl-PL" sz="2000" dirty="0" smtClean="0">
              <a:solidFill>
                <a:schemeClr val="bg2"/>
              </a:solidFill>
              <a:latin typeface="Trebuchet MS" panose="020B0603020202020204" pitchFamily="34" charset="0"/>
            </a:endParaRPr>
          </a:p>
          <a:p>
            <a:pPr marL="0" indent="0" algn="just">
              <a:buNone/>
            </a:pPr>
            <a:endParaRPr lang="pl-PL" sz="2400" dirty="0" smtClean="0">
              <a:solidFill>
                <a:schemeClr val="bg2"/>
              </a:solidFill>
              <a:latin typeface="Trebuchet MS" panose="020B0603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o ile miały wpływ na dane dotyczące liczby i rodzaju udzielanych świadczeń oraz cen udzielanych </a:t>
            </a:r>
            <a:r>
              <a:rPr lang="pl-PL" sz="20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świadczeń. </a:t>
            </a:r>
            <a:endParaRPr lang="pl-PL" sz="2000" b="1" dirty="0">
              <a:solidFill>
                <a:schemeClr val="bg2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3BA103-DFC0-48B8-9139-CB1CDFD3FFCF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0032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1864816"/>
            <a:ext cx="8280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Podczas dokonywania kalkulacji uwzględniono w szczególności:</a:t>
            </a:r>
          </a:p>
          <a:p>
            <a:pPr marL="630238" lvl="0" indent="-268288" algn="just">
              <a:lnSpc>
                <a:spcPct val="150000"/>
              </a:lnSpc>
              <a:buSzPct val="75000"/>
              <a:buFont typeface="Wingdings" pitchFamily="2" charset="2"/>
              <a:buChar char="q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realizację umów z 2015 roku</a:t>
            </a:r>
          </a:p>
          <a:p>
            <a:pPr marL="630238" lvl="0" indent="-268288" algn="just">
              <a:lnSpc>
                <a:spcPct val="150000"/>
              </a:lnSpc>
              <a:buSzPct val="75000"/>
              <a:buFont typeface="Wingdings" pitchFamily="2" charset="2"/>
              <a:buChar char="q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zmiany wycen między 2015 a 2017 rokiem</a:t>
            </a:r>
          </a:p>
          <a:p>
            <a:pPr marL="630238" lvl="0" indent="-268288" algn="just">
              <a:lnSpc>
                <a:spcPct val="150000"/>
              </a:lnSpc>
              <a:buSzPct val="75000"/>
              <a:buFont typeface="Wingdings" pitchFamily="2" charset="2"/>
              <a:buChar char="q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podział grup według wybranego parametru (np. w zależności od wieku, czasu pobytu etc.)</a:t>
            </a:r>
          </a:p>
          <a:p>
            <a:pPr marL="630238" lvl="0" indent="-268288" algn="just">
              <a:lnSpc>
                <a:spcPct val="150000"/>
              </a:lnSpc>
              <a:buSzPct val="75000"/>
              <a:buFont typeface="Wingdings" pitchFamily="2" charset="2"/>
              <a:buChar char="q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zmiany charakterystyki grup (np. usunięcie kodów procedur ICD9)</a:t>
            </a:r>
          </a:p>
          <a:p>
            <a:pPr marL="630238" lvl="0" indent="-268288" algn="just">
              <a:lnSpc>
                <a:spcPct val="150000"/>
              </a:lnSpc>
              <a:buSzPct val="75000"/>
              <a:buFont typeface="Wingdings" pitchFamily="2" charset="2"/>
              <a:buChar char="q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zmiany charakterystyki grup (np. przeniesienie kodów ICD9 między grupami)</a:t>
            </a:r>
          </a:p>
          <a:p>
            <a:pPr marL="630238" lvl="0" indent="-268288" algn="just">
              <a:lnSpc>
                <a:spcPct val="150000"/>
              </a:lnSpc>
              <a:buSzPct val="75000"/>
              <a:buFont typeface="Wingdings" pitchFamily="2" charset="2"/>
              <a:buChar char="q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wskaźniki jakościowe: szpitale ogólnopolskie - uwzględniono m.in. modyfikatory taryf w kardiologii hospitalizacji, zakresach dziecięcych hospitalizacji.</a:t>
            </a:r>
          </a:p>
          <a:p>
            <a:pPr marL="449263" indent="-449263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endParaRPr lang="pl-PL" altLang="pl-PL" sz="1600" b="1" dirty="0" smtClean="0">
              <a:solidFill>
                <a:schemeClr val="bg2"/>
              </a:solidFill>
              <a:latin typeface="Trebuchet MS" panose="020B0603020202020204" pitchFamily="34" charset="0"/>
              <a:ea typeface="+mj-ea"/>
              <a:cs typeface="+mj-cs"/>
            </a:endParaRP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1583353"/>
            <a:ext cx="828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opieki zdrowotnej wymagające ustalenia odrębnego sposobu finansowania (określone rozporządzeniem Ministra Zdrowia z dnia 19.06.2017 r. poz. 1225):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ambulatoryjnej opieki specjalistycznej w zakresie tomografii komputerowej;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ambulatoryjnej opieki specjalistycznej w zakresie medycyny nuklearnej;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ambulatoryjnej opieki specjalistycznej w zakresie rezonansu magnetycznego;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ambulatoryjnej opieki specjalistycznej w zakresie badań endoskopowych przewodu pokarmowego;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ambulatoryjnej opieki specjalistycznej w zakresie badań echokardiograficznych płodu;</a:t>
            </a:r>
            <a:endParaRPr lang="pl-PL" altLang="pl-PL" sz="1600" b="1" dirty="0" smtClean="0">
              <a:solidFill>
                <a:schemeClr val="bg2"/>
              </a:solidFill>
              <a:latin typeface="Trebuchet MS" panose="020B0603020202020204" pitchFamily="34" charset="0"/>
              <a:ea typeface="+mj-ea"/>
              <a:cs typeface="+mj-cs"/>
            </a:endParaRP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1583353"/>
            <a:ext cx="828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1688" indent="-439738" algn="just">
              <a:lnSpc>
                <a:spcPct val="150000"/>
              </a:lnSpc>
              <a:buFont typeface="+mj-lt"/>
              <a:buAutoNum type="arabicParenR" startAt="6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diagnostyka i leczenie onkologiczne w profilach systemu zabezpieczenia, zakresach lub rodzajach, w których w dniu kwalifikacji do systemu zabezpieczenia świadczenia te były finansowane w sposób wskazany w art. 136 ust. 2 ustawy;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6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endoprotezoplastyki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 stawu biodrowego lub kolanowego (pierwotnej lub rewizyjnej);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6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opieki kompleksowej określone w przepisach wydanych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na podstawie art. 31d lub art. 146 ust. 1 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pkt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 2 ustawy;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6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szpitalne w zakresie związanym z porodem i opieką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nad noworodkami;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6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szpitalne udzielane w ramach profilu brachyterapia;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6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szpitalne udzielane w ramach profilu radioterapia, w tym 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teleradioterapia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 lub profilu terapia izotopowa; </a:t>
            </a: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432000" y="1583353"/>
            <a:ext cx="828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1688" indent="-439738" algn="just">
              <a:lnSpc>
                <a:spcPct val="150000"/>
              </a:lnSpc>
              <a:buFont typeface="+mj-lt"/>
              <a:buAutoNum type="arabicParenR" startAt="12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ambulatoryjnej opieki specjalistycznej w zakresie brachyterapii;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12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ambulatoryjnej opieki specjalistycznej w zakresie terapii izotopowej;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12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ambulatoryjnej opieki specjalistycznej w zakresie 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teleradioterapii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12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szpitalne w leczeniu ostrego zawału serca;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12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nocnej i świątecznej opieki zdrowotnej;</a:t>
            </a:r>
          </a:p>
          <a:p>
            <a:pPr marL="801688" indent="-439738" algn="just">
              <a:lnSpc>
                <a:spcPct val="150000"/>
              </a:lnSpc>
              <a:buFont typeface="+mj-lt"/>
              <a:buAutoNum type="arabicParenR" startAt="12"/>
            </a:pP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świadczenia w zakresie przeszczepów, o których mowa w przepisach wydanych na podstawie art. 17 ust. 8 ustawy z dnia 1 lipca 2005 r.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o pobieraniu, przechowywaniu i przeszczepianiu komórek, tkanek</a:t>
            </a:r>
            <a:b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</a:b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i narządów (</a:t>
            </a:r>
            <a:r>
              <a:rPr lang="pl-PL" altLang="pl-PL" sz="1600" b="1" dirty="0" err="1" smtClean="0">
                <a:solidFill>
                  <a:schemeClr val="bg2"/>
                </a:solidFill>
                <a:latin typeface="Trebuchet MS" panose="020B0603020202020204" pitchFamily="34" charset="0"/>
              </a:rPr>
              <a:t>Dz.U</a:t>
            </a:r>
            <a:r>
              <a:rPr lang="pl-PL" altLang="pl-PL" sz="1600" b="1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. z 2017 r. poz. 1000);</a:t>
            </a:r>
          </a:p>
        </p:txBody>
      </p:sp>
      <p:pic>
        <p:nvPicPr>
          <p:cNvPr id="5" name="Obraz 4" descr="mapa-siec-szpital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52400"/>
            <a:ext cx="14478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ksel">
  <a:themeElements>
    <a:clrScheme name="Piksel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00FF00"/>
      </a:hlink>
      <a:folHlink>
        <a:srgbClr val="CCCCE6"/>
      </a:folHlink>
    </a:clrScheme>
    <a:fontScheme name="Piksel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ks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00FF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D79F64BB40733438B9C7C1750A9D473" ma:contentTypeVersion="1" ma:contentTypeDescription="Utwórz nowy dokument." ma:contentTypeScope="" ma:versionID="5b33969bd0af9ce094da041b8ec68264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ee5df2b2a4dd8603619692c296838c46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2" nillable="true" ma:displayName="Wersja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 zawartości"/>
        <xsd:element ref="dc:title" minOccurs="0" maxOccurs="1" ma:index="1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2E54DF-6B36-4059-B04F-7D65E72660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2EB22A-E24F-45BD-984F-D6680592664D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microsoft.com/sharepoint/v3/field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072B985-E5D4-408F-9904-F27F9F5ED2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23749</TotalTime>
  <Words>697</Words>
  <Application>Microsoft Office PowerPoint</Application>
  <PresentationFormat>Pokaz na ekranie (4:3)</PresentationFormat>
  <Paragraphs>64</Paragraphs>
  <Slides>17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4</vt:i4>
      </vt:variant>
      <vt:variant>
        <vt:lpstr>Tytuły slajdów</vt:lpstr>
      </vt:variant>
      <vt:variant>
        <vt:i4>17</vt:i4>
      </vt:variant>
    </vt:vector>
  </HeadingPairs>
  <TitlesOfParts>
    <vt:vector size="28" baseType="lpstr">
      <vt:lpstr>Arial</vt:lpstr>
      <vt:lpstr>Arial Black</vt:lpstr>
      <vt:lpstr>Calibri</vt:lpstr>
      <vt:lpstr>Comic Sans MS</vt:lpstr>
      <vt:lpstr>Times New Roman</vt:lpstr>
      <vt:lpstr>Trebuchet MS</vt:lpstr>
      <vt:lpstr>Wingdings</vt:lpstr>
      <vt:lpstr>Piksel</vt:lpstr>
      <vt:lpstr>Projekt niestandardowy</vt:lpstr>
      <vt:lpstr>1_Projekt niestandardowy</vt:lpstr>
      <vt:lpstr>2_Projekt niestandardowy</vt:lpstr>
      <vt:lpstr>Podlaski Oddział Wojewódzki  Narodowego Funduszu Zdrowia  w Białymstoku</vt:lpstr>
      <vt:lpstr>Prezentacja programu PowerPoint</vt:lpstr>
      <vt:lpstr>Prezentacja programu PowerPoint</vt:lpstr>
      <vt:lpstr>Dodatkowa korekta ryczałtu</vt:lpstr>
      <vt:lpstr>Dodatkowa korekta ryczałtu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Zajko</dc:creator>
  <cp:lastModifiedBy>Dyszkiewicz Agata</cp:lastModifiedBy>
  <cp:revision>2371</cp:revision>
  <cp:lastPrinted>2017-09-06T06:33:06Z</cp:lastPrinted>
  <dcterms:created xsi:type="dcterms:W3CDTF">1601-01-01T00:00:00Z</dcterms:created>
  <dcterms:modified xsi:type="dcterms:W3CDTF">2017-09-07T11:38:59Z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0x010100ED79F64BB40733438B9C7C1750A9D473</vt:lpwstr>
  </property>
</Properties>
</file>